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1"/>
    <p:sldMasterId id="2147484045" r:id="rId2"/>
  </p:sldMasterIdLst>
  <p:sldIdLst>
    <p:sldId id="256" r:id="rId3"/>
    <p:sldId id="257" r:id="rId4"/>
    <p:sldId id="258" r:id="rId5"/>
    <p:sldId id="278" r:id="rId6"/>
    <p:sldId id="259" r:id="rId7"/>
    <p:sldId id="260" r:id="rId8"/>
    <p:sldId id="261" r:id="rId9"/>
    <p:sldId id="262" r:id="rId10"/>
    <p:sldId id="263" r:id="rId11"/>
    <p:sldId id="264" r:id="rId12"/>
    <p:sldId id="265" r:id="rId13"/>
    <p:sldId id="266" r:id="rId14"/>
    <p:sldId id="267" r:id="rId15"/>
    <p:sldId id="269" r:id="rId16"/>
    <p:sldId id="270" r:id="rId17"/>
    <p:sldId id="277" r:id="rId18"/>
    <p:sldId id="279" r:id="rId19"/>
    <p:sldId id="268" r:id="rId20"/>
    <p:sldId id="272" r:id="rId21"/>
    <p:sldId id="273" r:id="rId22"/>
    <p:sldId id="274" r:id="rId23"/>
    <p:sldId id="275" r:id="rId24"/>
    <p:sldId id="271" r:id="rId25"/>
    <p:sldId id="276" r:id="rId26"/>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4013" autoAdjust="0"/>
    <p:restoredTop sz="94660"/>
  </p:normalViewPr>
  <p:slideViewPr>
    <p:cSldViewPr snapToGrid="0">
      <p:cViewPr>
        <p:scale>
          <a:sx n="75" d="100"/>
          <a:sy n="75" d="100"/>
        </p:scale>
        <p:origin x="284" y="-1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he-IL" smtClean="0"/>
              <a:t>לחץ כדי לערוך סגנון כותרת של תבנית בסיס</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he-IL" smtClean="0"/>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4AEE0A73-DBC6-4E40-8E1C-C5C3DBE4576B}" type="datetimeFigureOut">
              <a:rPr lang="he-IL" smtClean="0"/>
              <a:t>כ"א/טבת/תשפ"ג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AD3EACFC-B410-428E-9A2A-78788701286A}" type="slidenum">
              <a:rPr lang="he-IL" smtClean="0"/>
              <a:t>‹#›</a:t>
            </a:fld>
            <a:endParaRPr lang="he-IL"/>
          </a:p>
        </p:txBody>
      </p:sp>
    </p:spTree>
    <p:extLst>
      <p:ext uri="{BB962C8B-B14F-4D97-AF65-F5344CB8AC3E}">
        <p14:creationId xmlns:p14="http://schemas.microsoft.com/office/powerpoint/2010/main" val="2560261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smtClean="0"/>
              <a:t>לחץ כדי לערוך סגנון כותרת של תבנית בסיס</a:t>
            </a:r>
            <a:endParaRPr lang="en-US"/>
          </a:p>
        </p:txBody>
      </p:sp>
      <p:sp>
        <p:nvSpPr>
          <p:cNvPr id="3" name="Vertical Text Placeholder 2"/>
          <p:cNvSpPr>
            <a:spLocks noGrp="1"/>
          </p:cNvSpPr>
          <p:nvPr>
            <p:ph type="body" orient="vert" idx="1"/>
          </p:nvPr>
        </p:nvSpPr>
        <p:spPr/>
        <p:txBody>
          <a:bodyPr vert="eaVert"/>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en-US" dirty="0"/>
          </a:p>
        </p:txBody>
      </p:sp>
      <p:sp>
        <p:nvSpPr>
          <p:cNvPr id="4" name="Date Placeholder 3"/>
          <p:cNvSpPr>
            <a:spLocks noGrp="1"/>
          </p:cNvSpPr>
          <p:nvPr>
            <p:ph type="dt" sz="half" idx="10"/>
          </p:nvPr>
        </p:nvSpPr>
        <p:spPr/>
        <p:txBody>
          <a:bodyPr/>
          <a:lstStyle/>
          <a:p>
            <a:fld id="{4AEE0A73-DBC6-4E40-8E1C-C5C3DBE4576B}" type="datetimeFigureOut">
              <a:rPr lang="he-IL" smtClean="0"/>
              <a:t>כ"א/טבת/תשפ"ג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AD3EACFC-B410-428E-9A2A-78788701286A}" type="slidenum">
              <a:rPr lang="he-IL" smtClean="0"/>
              <a:t>‹#›</a:t>
            </a:fld>
            <a:endParaRPr lang="he-IL"/>
          </a:p>
        </p:txBody>
      </p:sp>
    </p:spTree>
    <p:extLst>
      <p:ext uri="{BB962C8B-B14F-4D97-AF65-F5344CB8AC3E}">
        <p14:creationId xmlns:p14="http://schemas.microsoft.com/office/powerpoint/2010/main" val="3070774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he-IL" smtClean="0"/>
              <a:t>לחץ כדי לערוך סגנון כותרת של תבנית בסיס</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en-US"/>
          </a:p>
        </p:txBody>
      </p:sp>
      <p:sp>
        <p:nvSpPr>
          <p:cNvPr id="4" name="Date Placeholder 3"/>
          <p:cNvSpPr>
            <a:spLocks noGrp="1"/>
          </p:cNvSpPr>
          <p:nvPr>
            <p:ph type="dt" sz="half" idx="10"/>
          </p:nvPr>
        </p:nvSpPr>
        <p:spPr/>
        <p:txBody>
          <a:bodyPr/>
          <a:lstStyle/>
          <a:p>
            <a:fld id="{4AEE0A73-DBC6-4E40-8E1C-C5C3DBE4576B}" type="datetimeFigureOut">
              <a:rPr lang="he-IL" smtClean="0"/>
              <a:t>כ"א/טבת/תשפ"ג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AD3EACFC-B410-428E-9A2A-78788701286A}" type="slidenum">
              <a:rPr lang="he-IL" smtClean="0"/>
              <a:t>‹#›</a:t>
            </a:fld>
            <a:endParaRPr lang="he-IL"/>
          </a:p>
        </p:txBody>
      </p:sp>
    </p:spTree>
    <p:extLst>
      <p:ext uri="{BB962C8B-B14F-4D97-AF65-F5344CB8AC3E}">
        <p14:creationId xmlns:p14="http://schemas.microsoft.com/office/powerpoint/2010/main" val="37612222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he-IL" smtClean="0"/>
              <a:t>לחץ כדי לערוך סגנון כותרת של תבנית בסיס</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smtClean="0"/>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4AEE0A73-DBC6-4E40-8E1C-C5C3DBE4576B}" type="datetimeFigureOut">
              <a:rPr lang="he-IL" smtClean="0"/>
              <a:t>כ"א/טבת/תשפ"ג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AD3EACFC-B410-428E-9A2A-78788701286A}" type="slidenum">
              <a:rPr lang="he-IL" smtClean="0"/>
              <a:t>‹#›</a:t>
            </a:fld>
            <a:endParaRPr lang="he-IL"/>
          </a:p>
        </p:txBody>
      </p:sp>
    </p:spTree>
    <p:extLst>
      <p:ext uri="{BB962C8B-B14F-4D97-AF65-F5344CB8AC3E}">
        <p14:creationId xmlns:p14="http://schemas.microsoft.com/office/powerpoint/2010/main" val="38611382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smtClean="0"/>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en-US" dirty="0"/>
          </a:p>
        </p:txBody>
      </p:sp>
      <p:sp>
        <p:nvSpPr>
          <p:cNvPr id="4" name="Date Placeholder 3"/>
          <p:cNvSpPr>
            <a:spLocks noGrp="1"/>
          </p:cNvSpPr>
          <p:nvPr>
            <p:ph type="dt" sz="half" idx="10"/>
          </p:nvPr>
        </p:nvSpPr>
        <p:spPr/>
        <p:txBody>
          <a:bodyPr/>
          <a:lstStyle/>
          <a:p>
            <a:fld id="{4AEE0A73-DBC6-4E40-8E1C-C5C3DBE4576B}" type="datetimeFigureOut">
              <a:rPr lang="he-IL" smtClean="0"/>
              <a:t>כ"א/טבת/תשפ"ג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AD3EACFC-B410-428E-9A2A-78788701286A}" type="slidenum">
              <a:rPr lang="he-IL" smtClean="0"/>
              <a:t>‹#›</a:t>
            </a:fld>
            <a:endParaRPr lang="he-IL"/>
          </a:p>
        </p:txBody>
      </p:sp>
    </p:spTree>
    <p:extLst>
      <p:ext uri="{BB962C8B-B14F-4D97-AF65-F5344CB8AC3E}">
        <p14:creationId xmlns:p14="http://schemas.microsoft.com/office/powerpoint/2010/main" val="17992219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he-IL" smtClean="0"/>
              <a:t>לחץ כדי לערוך סגנון כותרת של תבנית בסיס</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smtClean="0"/>
              <a:t>ערוך סגנונות טקסט של תבנית בסיס</a:t>
            </a:r>
          </a:p>
        </p:txBody>
      </p:sp>
      <p:sp>
        <p:nvSpPr>
          <p:cNvPr id="4" name="Date Placeholder 3"/>
          <p:cNvSpPr>
            <a:spLocks noGrp="1"/>
          </p:cNvSpPr>
          <p:nvPr>
            <p:ph type="dt" sz="half" idx="10"/>
          </p:nvPr>
        </p:nvSpPr>
        <p:spPr/>
        <p:txBody>
          <a:bodyPr/>
          <a:lstStyle/>
          <a:p>
            <a:fld id="{4AEE0A73-DBC6-4E40-8E1C-C5C3DBE4576B}" type="datetimeFigureOut">
              <a:rPr lang="he-IL" smtClean="0"/>
              <a:t>כ"א/טבת/תשפ"ג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AD3EACFC-B410-428E-9A2A-78788701286A}" type="slidenum">
              <a:rPr lang="he-IL" smtClean="0"/>
              <a:t>‹#›</a:t>
            </a:fld>
            <a:endParaRPr lang="he-IL"/>
          </a:p>
        </p:txBody>
      </p:sp>
    </p:spTree>
    <p:extLst>
      <p:ext uri="{BB962C8B-B14F-4D97-AF65-F5344CB8AC3E}">
        <p14:creationId xmlns:p14="http://schemas.microsoft.com/office/powerpoint/2010/main" val="34624453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smtClean="0"/>
              <a:t>לחץ כדי לערוך סגנון כותרת של תבנית בסיס</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en-US" dirty="0"/>
          </a:p>
        </p:txBody>
      </p:sp>
      <p:sp>
        <p:nvSpPr>
          <p:cNvPr id="5" name="Date Placeholder 4"/>
          <p:cNvSpPr>
            <a:spLocks noGrp="1"/>
          </p:cNvSpPr>
          <p:nvPr>
            <p:ph type="dt" sz="half" idx="10"/>
          </p:nvPr>
        </p:nvSpPr>
        <p:spPr/>
        <p:txBody>
          <a:bodyPr/>
          <a:lstStyle/>
          <a:p>
            <a:fld id="{4AEE0A73-DBC6-4E40-8E1C-C5C3DBE4576B}" type="datetimeFigureOut">
              <a:rPr lang="he-IL" smtClean="0"/>
              <a:t>כ"א/טבת/תשפ"ג</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AD3EACFC-B410-428E-9A2A-78788701286A}" type="slidenum">
              <a:rPr lang="he-IL" smtClean="0"/>
              <a:t>‹#›</a:t>
            </a:fld>
            <a:endParaRPr lang="he-IL"/>
          </a:p>
        </p:txBody>
      </p:sp>
    </p:spTree>
    <p:extLst>
      <p:ext uri="{BB962C8B-B14F-4D97-AF65-F5344CB8AC3E}">
        <p14:creationId xmlns:p14="http://schemas.microsoft.com/office/powerpoint/2010/main" val="29994466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he-IL" smtClean="0"/>
              <a:t>לחץ כדי לערוך סגנון כותרת של תבנית בסיס</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smtClean="0"/>
              <a:t>ערוך סגנונות טקסט של תבנית בסיס</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smtClean="0"/>
              <a:t>ערוך סגנונות טקסט של תבנית בסיס</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en-US" dirty="0"/>
          </a:p>
        </p:txBody>
      </p:sp>
      <p:sp>
        <p:nvSpPr>
          <p:cNvPr id="7" name="Date Placeholder 6"/>
          <p:cNvSpPr>
            <a:spLocks noGrp="1"/>
          </p:cNvSpPr>
          <p:nvPr>
            <p:ph type="dt" sz="half" idx="10"/>
          </p:nvPr>
        </p:nvSpPr>
        <p:spPr/>
        <p:txBody>
          <a:bodyPr/>
          <a:lstStyle/>
          <a:p>
            <a:fld id="{4AEE0A73-DBC6-4E40-8E1C-C5C3DBE4576B}" type="datetimeFigureOut">
              <a:rPr lang="he-IL" smtClean="0"/>
              <a:t>כ"א/טבת/תשפ"ג</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AD3EACFC-B410-428E-9A2A-78788701286A}" type="slidenum">
              <a:rPr lang="he-IL" smtClean="0"/>
              <a:t>‹#›</a:t>
            </a:fld>
            <a:endParaRPr lang="he-IL"/>
          </a:p>
        </p:txBody>
      </p:sp>
    </p:spTree>
    <p:extLst>
      <p:ext uri="{BB962C8B-B14F-4D97-AF65-F5344CB8AC3E}">
        <p14:creationId xmlns:p14="http://schemas.microsoft.com/office/powerpoint/2010/main" val="42172948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he-IL" smtClean="0"/>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4AEE0A73-DBC6-4E40-8E1C-C5C3DBE4576B}" type="datetimeFigureOut">
              <a:rPr lang="he-IL" smtClean="0"/>
              <a:t>כ"א/טבת/תשפ"ג</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AD3EACFC-B410-428E-9A2A-78788701286A}" type="slidenum">
              <a:rPr lang="he-IL" smtClean="0"/>
              <a:t>‹#›</a:t>
            </a:fld>
            <a:endParaRPr lang="he-IL"/>
          </a:p>
        </p:txBody>
      </p:sp>
    </p:spTree>
    <p:extLst>
      <p:ext uri="{BB962C8B-B14F-4D97-AF65-F5344CB8AC3E}">
        <p14:creationId xmlns:p14="http://schemas.microsoft.com/office/powerpoint/2010/main" val="40127012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EE0A73-DBC6-4E40-8E1C-C5C3DBE4576B}" type="datetimeFigureOut">
              <a:rPr lang="he-IL" smtClean="0"/>
              <a:t>כ"א/טבת/תשפ"ג</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AD3EACFC-B410-428E-9A2A-78788701286A}" type="slidenum">
              <a:rPr lang="he-IL" smtClean="0"/>
              <a:t>‹#›</a:t>
            </a:fld>
            <a:endParaRPr lang="he-IL"/>
          </a:p>
        </p:txBody>
      </p:sp>
    </p:spTree>
    <p:extLst>
      <p:ext uri="{BB962C8B-B14F-4D97-AF65-F5344CB8AC3E}">
        <p14:creationId xmlns:p14="http://schemas.microsoft.com/office/powerpoint/2010/main" val="1198421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he-IL" smtClean="0"/>
              <a:t>לחץ כדי לערוך סגנון כותרת של תבנית בסיס</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he-IL" smtClean="0"/>
              <a:t>ערוך סגנונות טקסט של תבנית בסיס</a:t>
            </a:r>
          </a:p>
        </p:txBody>
      </p:sp>
      <p:sp>
        <p:nvSpPr>
          <p:cNvPr id="5" name="Date Placeholder 4"/>
          <p:cNvSpPr>
            <a:spLocks noGrp="1"/>
          </p:cNvSpPr>
          <p:nvPr>
            <p:ph type="dt" sz="half" idx="10"/>
          </p:nvPr>
        </p:nvSpPr>
        <p:spPr/>
        <p:txBody>
          <a:bodyPr/>
          <a:lstStyle/>
          <a:p>
            <a:fld id="{4AEE0A73-DBC6-4E40-8E1C-C5C3DBE4576B}" type="datetimeFigureOut">
              <a:rPr lang="he-IL" smtClean="0"/>
              <a:t>כ"א/טבת/תשפ"ג</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AD3EACFC-B410-428E-9A2A-78788701286A}" type="slidenum">
              <a:rPr lang="he-IL" smtClean="0"/>
              <a:t>‹#›</a:t>
            </a:fld>
            <a:endParaRPr lang="he-IL"/>
          </a:p>
        </p:txBody>
      </p:sp>
    </p:spTree>
    <p:extLst>
      <p:ext uri="{BB962C8B-B14F-4D97-AF65-F5344CB8AC3E}">
        <p14:creationId xmlns:p14="http://schemas.microsoft.com/office/powerpoint/2010/main" val="2190811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smtClean="0"/>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en-US" dirty="0"/>
          </a:p>
        </p:txBody>
      </p:sp>
      <p:sp>
        <p:nvSpPr>
          <p:cNvPr id="4" name="Date Placeholder 3"/>
          <p:cNvSpPr>
            <a:spLocks noGrp="1"/>
          </p:cNvSpPr>
          <p:nvPr>
            <p:ph type="dt" sz="half" idx="10"/>
          </p:nvPr>
        </p:nvSpPr>
        <p:spPr/>
        <p:txBody>
          <a:bodyPr/>
          <a:lstStyle/>
          <a:p>
            <a:fld id="{4AEE0A73-DBC6-4E40-8E1C-C5C3DBE4576B}" type="datetimeFigureOut">
              <a:rPr lang="he-IL" smtClean="0"/>
              <a:t>כ"א/טבת/תשפ"ג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AD3EACFC-B410-428E-9A2A-78788701286A}" type="slidenum">
              <a:rPr lang="he-IL" smtClean="0"/>
              <a:t>‹#›</a:t>
            </a:fld>
            <a:endParaRPr lang="he-IL"/>
          </a:p>
        </p:txBody>
      </p:sp>
    </p:spTree>
    <p:extLst>
      <p:ext uri="{BB962C8B-B14F-4D97-AF65-F5344CB8AC3E}">
        <p14:creationId xmlns:p14="http://schemas.microsoft.com/office/powerpoint/2010/main" val="1471944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he-IL" smtClean="0"/>
              <a:t>לחץ כדי לערוך סגנון כותרת של תבנית בסיס</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smtClean="0"/>
              <a:t>לחץ על הסמל כדי להוסיף תמונה</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smtClean="0"/>
              <a:t>ערוך סגנונות טקסט של תבנית בסיס</a:t>
            </a:r>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AD3EACFC-B410-428E-9A2A-78788701286A}" type="slidenum">
              <a:rPr lang="he-IL" smtClean="0"/>
              <a:t>‹#›</a:t>
            </a:fld>
            <a:endParaRPr lang="he-IL"/>
          </a:p>
        </p:txBody>
      </p:sp>
      <p:sp>
        <p:nvSpPr>
          <p:cNvPr id="5" name="Date Placeholder 4"/>
          <p:cNvSpPr>
            <a:spLocks noGrp="1"/>
          </p:cNvSpPr>
          <p:nvPr>
            <p:ph type="dt" sz="half" idx="10"/>
          </p:nvPr>
        </p:nvSpPr>
        <p:spPr/>
        <p:txBody>
          <a:bodyPr/>
          <a:lstStyle/>
          <a:p>
            <a:fld id="{4AEE0A73-DBC6-4E40-8E1C-C5C3DBE4576B}" type="datetimeFigureOut">
              <a:rPr lang="he-IL" smtClean="0"/>
              <a:t>כ"א/טבת/תשפ"ג</a:t>
            </a:fld>
            <a:endParaRPr lang="he-IL"/>
          </a:p>
        </p:txBody>
      </p:sp>
    </p:spTree>
    <p:extLst>
      <p:ext uri="{BB962C8B-B14F-4D97-AF65-F5344CB8AC3E}">
        <p14:creationId xmlns:p14="http://schemas.microsoft.com/office/powerpoint/2010/main" val="26038161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he-IL" smtClean="0"/>
              <a:t>לחץ כדי לערוך סגנון כותרת של תבנית בסיס</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smtClean="0"/>
              <a:t>ערוך סגנונות טקסט של תבנית בסיס</a:t>
            </a:r>
          </a:p>
        </p:txBody>
      </p:sp>
      <p:sp>
        <p:nvSpPr>
          <p:cNvPr id="4" name="Date Placeholder 3"/>
          <p:cNvSpPr>
            <a:spLocks noGrp="1"/>
          </p:cNvSpPr>
          <p:nvPr>
            <p:ph type="dt" sz="half" idx="10"/>
          </p:nvPr>
        </p:nvSpPr>
        <p:spPr/>
        <p:txBody>
          <a:bodyPr/>
          <a:lstStyle/>
          <a:p>
            <a:fld id="{4AEE0A73-DBC6-4E40-8E1C-C5C3DBE4576B}" type="datetimeFigureOut">
              <a:rPr lang="he-IL" smtClean="0"/>
              <a:t>כ"א/טבת/תשפ"ג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AD3EACFC-B410-428E-9A2A-78788701286A}" type="slidenum">
              <a:rPr lang="he-IL" smtClean="0"/>
              <a:t>‹#›</a:t>
            </a:fld>
            <a:endParaRPr lang="he-IL"/>
          </a:p>
        </p:txBody>
      </p:sp>
    </p:spTree>
    <p:extLst>
      <p:ext uri="{BB962C8B-B14F-4D97-AF65-F5344CB8AC3E}">
        <p14:creationId xmlns:p14="http://schemas.microsoft.com/office/powerpoint/2010/main" val="38704821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he-IL" smtClean="0"/>
              <a:t>לחץ כדי לערוך סגנון כותרת של תבנית בסיס</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smtClean="0"/>
              <a:t>ערוך סגנונות טקסט של תבנית בסיס</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smtClean="0"/>
              <a:t>ערוך סגנונות טקסט של תבנית בסיס</a:t>
            </a:r>
          </a:p>
        </p:txBody>
      </p:sp>
      <p:sp>
        <p:nvSpPr>
          <p:cNvPr id="4" name="Date Placeholder 3"/>
          <p:cNvSpPr>
            <a:spLocks noGrp="1"/>
          </p:cNvSpPr>
          <p:nvPr>
            <p:ph type="dt" sz="half" idx="10"/>
          </p:nvPr>
        </p:nvSpPr>
        <p:spPr/>
        <p:txBody>
          <a:bodyPr/>
          <a:lstStyle/>
          <a:p>
            <a:fld id="{4AEE0A73-DBC6-4E40-8E1C-C5C3DBE4576B}" type="datetimeFigureOut">
              <a:rPr lang="he-IL" smtClean="0"/>
              <a:t>כ"א/טבת/תשפ"ג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AD3EACFC-B410-428E-9A2A-78788701286A}" type="slidenum">
              <a:rPr lang="he-IL" smtClean="0"/>
              <a:t>‹#›</a:t>
            </a:fld>
            <a:endParaRPr lang="he-IL"/>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9711962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he-IL" smtClean="0"/>
              <a:t>לחץ כדי לערוך סגנון כותרת של תבנית בסיס</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smtClean="0"/>
              <a:t>ערוך סגנונות טקסט של תבנית בסיס</a:t>
            </a:r>
          </a:p>
        </p:txBody>
      </p:sp>
      <p:sp>
        <p:nvSpPr>
          <p:cNvPr id="4" name="Date Placeholder 3"/>
          <p:cNvSpPr>
            <a:spLocks noGrp="1"/>
          </p:cNvSpPr>
          <p:nvPr>
            <p:ph type="dt" sz="half" idx="10"/>
          </p:nvPr>
        </p:nvSpPr>
        <p:spPr/>
        <p:txBody>
          <a:bodyPr/>
          <a:lstStyle/>
          <a:p>
            <a:fld id="{4AEE0A73-DBC6-4E40-8E1C-C5C3DBE4576B}" type="datetimeFigureOut">
              <a:rPr lang="he-IL" smtClean="0"/>
              <a:t>כ"א/טבת/תשפ"ג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AD3EACFC-B410-428E-9A2A-78788701286A}" type="slidenum">
              <a:rPr lang="he-IL" smtClean="0"/>
              <a:t>‹#›</a:t>
            </a:fld>
            <a:endParaRPr lang="he-IL"/>
          </a:p>
        </p:txBody>
      </p:sp>
    </p:spTree>
    <p:extLst>
      <p:ext uri="{BB962C8B-B14F-4D97-AF65-F5344CB8AC3E}">
        <p14:creationId xmlns:p14="http://schemas.microsoft.com/office/powerpoint/2010/main" val="10545563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כרטיס שם עם ציטוט">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he-IL" smtClean="0"/>
              <a:t>לחץ כדי לערוך סגנון כותרת של תבנית בסיס</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smtClean="0"/>
              <a:t>ערוך סגנונות טקסט של תבנית בסיס</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smtClean="0"/>
              <a:t>ערוך סגנונות טקסט של תבנית בסיס</a:t>
            </a:r>
          </a:p>
        </p:txBody>
      </p:sp>
      <p:sp>
        <p:nvSpPr>
          <p:cNvPr id="4" name="Date Placeholder 3"/>
          <p:cNvSpPr>
            <a:spLocks noGrp="1"/>
          </p:cNvSpPr>
          <p:nvPr>
            <p:ph type="dt" sz="half" idx="10"/>
          </p:nvPr>
        </p:nvSpPr>
        <p:spPr/>
        <p:txBody>
          <a:bodyPr/>
          <a:lstStyle/>
          <a:p>
            <a:fld id="{4AEE0A73-DBC6-4E40-8E1C-C5C3DBE4576B}" type="datetimeFigureOut">
              <a:rPr lang="he-IL" smtClean="0"/>
              <a:t>כ"א/טבת/תשפ"ג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AD3EACFC-B410-428E-9A2A-78788701286A}" type="slidenum">
              <a:rPr lang="he-IL" smtClean="0"/>
              <a:t>‹#›</a:t>
            </a:fld>
            <a:endParaRPr lang="he-IL"/>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2524006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או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he-IL" smtClean="0"/>
              <a:t>לחץ כדי לערוך סגנון כותרת של תבנית בסיס</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smtClean="0"/>
              <a:t>ערוך סגנונות טקסט של תבנית בסיס</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smtClean="0"/>
              <a:t>ערוך סגנונות טקסט של תבנית בסיס</a:t>
            </a:r>
          </a:p>
        </p:txBody>
      </p:sp>
      <p:sp>
        <p:nvSpPr>
          <p:cNvPr id="4" name="Date Placeholder 3"/>
          <p:cNvSpPr>
            <a:spLocks noGrp="1"/>
          </p:cNvSpPr>
          <p:nvPr>
            <p:ph type="dt" sz="half" idx="10"/>
          </p:nvPr>
        </p:nvSpPr>
        <p:spPr/>
        <p:txBody>
          <a:bodyPr/>
          <a:lstStyle/>
          <a:p>
            <a:fld id="{4AEE0A73-DBC6-4E40-8E1C-C5C3DBE4576B}" type="datetimeFigureOut">
              <a:rPr lang="he-IL" smtClean="0"/>
              <a:t>כ"א/טבת/תשפ"ג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AD3EACFC-B410-428E-9A2A-78788701286A}" type="slidenum">
              <a:rPr lang="he-IL" smtClean="0"/>
              <a:t>‹#›</a:t>
            </a:fld>
            <a:endParaRPr lang="he-IL"/>
          </a:p>
        </p:txBody>
      </p:sp>
    </p:spTree>
    <p:extLst>
      <p:ext uri="{BB962C8B-B14F-4D97-AF65-F5344CB8AC3E}">
        <p14:creationId xmlns:p14="http://schemas.microsoft.com/office/powerpoint/2010/main" val="15889653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smtClean="0"/>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en-US" dirty="0"/>
          </a:p>
        </p:txBody>
      </p:sp>
      <p:sp>
        <p:nvSpPr>
          <p:cNvPr id="4" name="Date Placeholder 3"/>
          <p:cNvSpPr>
            <a:spLocks noGrp="1"/>
          </p:cNvSpPr>
          <p:nvPr>
            <p:ph type="dt" sz="half" idx="10"/>
          </p:nvPr>
        </p:nvSpPr>
        <p:spPr/>
        <p:txBody>
          <a:bodyPr/>
          <a:lstStyle/>
          <a:p>
            <a:fld id="{4AEE0A73-DBC6-4E40-8E1C-C5C3DBE4576B}" type="datetimeFigureOut">
              <a:rPr lang="he-IL" smtClean="0"/>
              <a:t>כ"א/טבת/תשפ"ג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AD3EACFC-B410-428E-9A2A-78788701286A}" type="slidenum">
              <a:rPr lang="he-IL" smtClean="0"/>
              <a:t>‹#›</a:t>
            </a:fld>
            <a:endParaRPr lang="he-IL"/>
          </a:p>
        </p:txBody>
      </p:sp>
    </p:spTree>
    <p:extLst>
      <p:ext uri="{BB962C8B-B14F-4D97-AF65-F5344CB8AC3E}">
        <p14:creationId xmlns:p14="http://schemas.microsoft.com/office/powerpoint/2010/main" val="36770210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he-IL" smtClean="0"/>
              <a:t>לחץ כדי לערוך סגנון כותרת של תבנית בסיס</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en-US" dirty="0"/>
          </a:p>
        </p:txBody>
      </p:sp>
      <p:sp>
        <p:nvSpPr>
          <p:cNvPr id="4" name="Date Placeholder 3"/>
          <p:cNvSpPr>
            <a:spLocks noGrp="1"/>
          </p:cNvSpPr>
          <p:nvPr>
            <p:ph type="dt" sz="half" idx="10"/>
          </p:nvPr>
        </p:nvSpPr>
        <p:spPr/>
        <p:txBody>
          <a:bodyPr/>
          <a:lstStyle/>
          <a:p>
            <a:fld id="{4AEE0A73-DBC6-4E40-8E1C-C5C3DBE4576B}" type="datetimeFigureOut">
              <a:rPr lang="he-IL" smtClean="0"/>
              <a:t>כ"א/טבת/תשפ"ג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AD3EACFC-B410-428E-9A2A-78788701286A}" type="slidenum">
              <a:rPr lang="he-IL" smtClean="0"/>
              <a:t>‹#›</a:t>
            </a:fld>
            <a:endParaRPr lang="he-IL"/>
          </a:p>
        </p:txBody>
      </p:sp>
    </p:spTree>
    <p:extLst>
      <p:ext uri="{BB962C8B-B14F-4D97-AF65-F5344CB8AC3E}">
        <p14:creationId xmlns:p14="http://schemas.microsoft.com/office/powerpoint/2010/main" val="3985408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he-IL" smtClean="0"/>
              <a:t>לחץ כדי לערוך סגנון כותרת של תבנית בסיס</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smtClean="0"/>
              <a:t>ערוך סגנונות טקסט של תבנית בסיס</a:t>
            </a:r>
          </a:p>
        </p:txBody>
      </p:sp>
      <p:sp>
        <p:nvSpPr>
          <p:cNvPr id="4" name="Date Placeholder 3"/>
          <p:cNvSpPr>
            <a:spLocks noGrp="1"/>
          </p:cNvSpPr>
          <p:nvPr>
            <p:ph type="dt" sz="half" idx="10"/>
          </p:nvPr>
        </p:nvSpPr>
        <p:spPr/>
        <p:txBody>
          <a:bodyPr/>
          <a:lstStyle/>
          <a:p>
            <a:fld id="{4AEE0A73-DBC6-4E40-8E1C-C5C3DBE4576B}" type="datetimeFigureOut">
              <a:rPr lang="he-IL" smtClean="0"/>
              <a:t>כ"א/טבת/תשפ"ג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AD3EACFC-B410-428E-9A2A-78788701286A}" type="slidenum">
              <a:rPr lang="he-IL" smtClean="0"/>
              <a:t>‹#›</a:t>
            </a:fld>
            <a:endParaRPr lang="he-IL"/>
          </a:p>
        </p:txBody>
      </p:sp>
    </p:spTree>
    <p:extLst>
      <p:ext uri="{BB962C8B-B14F-4D97-AF65-F5344CB8AC3E}">
        <p14:creationId xmlns:p14="http://schemas.microsoft.com/office/powerpoint/2010/main" val="480765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smtClean="0"/>
              <a:t>לחץ כדי לערוך סגנון כותרת של תבנית בסיס</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en-US" dirty="0"/>
          </a:p>
        </p:txBody>
      </p:sp>
      <p:sp>
        <p:nvSpPr>
          <p:cNvPr id="5" name="Date Placeholder 4"/>
          <p:cNvSpPr>
            <a:spLocks noGrp="1"/>
          </p:cNvSpPr>
          <p:nvPr>
            <p:ph type="dt" sz="half" idx="10"/>
          </p:nvPr>
        </p:nvSpPr>
        <p:spPr/>
        <p:txBody>
          <a:bodyPr/>
          <a:lstStyle/>
          <a:p>
            <a:fld id="{4AEE0A73-DBC6-4E40-8E1C-C5C3DBE4576B}" type="datetimeFigureOut">
              <a:rPr lang="he-IL" smtClean="0"/>
              <a:t>כ"א/טבת/תשפ"ג</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AD3EACFC-B410-428E-9A2A-78788701286A}" type="slidenum">
              <a:rPr lang="he-IL" smtClean="0"/>
              <a:t>‹#›</a:t>
            </a:fld>
            <a:endParaRPr lang="he-IL"/>
          </a:p>
        </p:txBody>
      </p:sp>
    </p:spTree>
    <p:extLst>
      <p:ext uri="{BB962C8B-B14F-4D97-AF65-F5344CB8AC3E}">
        <p14:creationId xmlns:p14="http://schemas.microsoft.com/office/powerpoint/2010/main" val="4070165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השוואה">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smtClean="0"/>
              <a:t>ערוך סגנונות טקסט של תבנית בסיס</a:t>
            </a:r>
          </a:p>
        </p:txBody>
      </p:sp>
      <p:sp>
        <p:nvSpPr>
          <p:cNvPr id="4" name="Content Placeholder 3"/>
          <p:cNvSpPr>
            <a:spLocks noGrp="1"/>
          </p:cNvSpPr>
          <p:nvPr>
            <p:ph sz="half" idx="2"/>
          </p:nvPr>
        </p:nvSpPr>
        <p:spPr>
          <a:xfrm>
            <a:off x="845127" y="2507550"/>
            <a:ext cx="5156200" cy="3680525"/>
          </a:xfrm>
        </p:spPr>
        <p:txBody>
          <a:body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smtClean="0"/>
              <a:t>ערוך סגנונות טקסט של תבנית בסיס</a:t>
            </a:r>
          </a:p>
        </p:txBody>
      </p:sp>
      <p:sp>
        <p:nvSpPr>
          <p:cNvPr id="6" name="Content Placeholder 5"/>
          <p:cNvSpPr>
            <a:spLocks noGrp="1"/>
          </p:cNvSpPr>
          <p:nvPr>
            <p:ph sz="quarter" idx="4"/>
          </p:nvPr>
        </p:nvSpPr>
        <p:spPr>
          <a:xfrm>
            <a:off x="6172200" y="2507550"/>
            <a:ext cx="5181601" cy="3680525"/>
          </a:xfrm>
        </p:spPr>
        <p:txBody>
          <a:body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en-US"/>
          </a:p>
        </p:txBody>
      </p:sp>
      <p:sp>
        <p:nvSpPr>
          <p:cNvPr id="7" name="Date Placeholder 6"/>
          <p:cNvSpPr>
            <a:spLocks noGrp="1"/>
          </p:cNvSpPr>
          <p:nvPr>
            <p:ph type="dt" sz="half" idx="10"/>
          </p:nvPr>
        </p:nvSpPr>
        <p:spPr/>
        <p:txBody>
          <a:bodyPr/>
          <a:lstStyle/>
          <a:p>
            <a:fld id="{4AEE0A73-DBC6-4E40-8E1C-C5C3DBE4576B}" type="datetimeFigureOut">
              <a:rPr lang="he-IL" smtClean="0"/>
              <a:t>כ"א/טבת/תשפ"ג</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AD3EACFC-B410-428E-9A2A-78788701286A}" type="slidenum">
              <a:rPr lang="he-IL" smtClean="0"/>
              <a:t>‹#›</a:t>
            </a:fld>
            <a:endParaRPr lang="he-IL"/>
          </a:p>
        </p:txBody>
      </p:sp>
      <p:sp>
        <p:nvSpPr>
          <p:cNvPr id="10" name="Title 9"/>
          <p:cNvSpPr>
            <a:spLocks noGrp="1"/>
          </p:cNvSpPr>
          <p:nvPr>
            <p:ph type="title"/>
          </p:nvPr>
        </p:nvSpPr>
        <p:spPr/>
        <p:txBody>
          <a:bodyPr/>
          <a:lstStyle/>
          <a:p>
            <a:r>
              <a:rPr lang="he-IL" smtClean="0"/>
              <a:t>לחץ כדי לערוך סגנון כותרת של תבנית בסיס</a:t>
            </a:r>
            <a:endParaRPr lang="en-US" dirty="0"/>
          </a:p>
        </p:txBody>
      </p:sp>
    </p:spTree>
    <p:extLst>
      <p:ext uri="{BB962C8B-B14F-4D97-AF65-F5344CB8AC3E}">
        <p14:creationId xmlns:p14="http://schemas.microsoft.com/office/powerpoint/2010/main" val="2520098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כותרת בלבד">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AEE0A73-DBC6-4E40-8E1C-C5C3DBE4576B}" type="datetimeFigureOut">
              <a:rPr lang="he-IL" smtClean="0"/>
              <a:t>כ"א/טבת/תשפ"ג</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AD3EACFC-B410-428E-9A2A-78788701286A}" type="slidenum">
              <a:rPr lang="he-IL" smtClean="0"/>
              <a:t>‹#›</a:t>
            </a:fld>
            <a:endParaRPr lang="he-IL"/>
          </a:p>
        </p:txBody>
      </p:sp>
      <p:sp>
        <p:nvSpPr>
          <p:cNvPr id="6" name="Title 5"/>
          <p:cNvSpPr>
            <a:spLocks noGrp="1"/>
          </p:cNvSpPr>
          <p:nvPr>
            <p:ph type="title"/>
          </p:nvPr>
        </p:nvSpPr>
        <p:spPr/>
        <p:txBody>
          <a:bodyPr/>
          <a:lstStyle/>
          <a:p>
            <a:r>
              <a:rPr lang="he-IL" smtClean="0"/>
              <a:t>לחץ כדי לערוך סגנון כותרת של תבנית בסיס</a:t>
            </a:r>
            <a:endParaRPr lang="en-US"/>
          </a:p>
        </p:txBody>
      </p:sp>
    </p:spTree>
    <p:extLst>
      <p:ext uri="{BB962C8B-B14F-4D97-AF65-F5344CB8AC3E}">
        <p14:creationId xmlns:p14="http://schemas.microsoft.com/office/powerpoint/2010/main" val="3581978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EE0A73-DBC6-4E40-8E1C-C5C3DBE4576B}" type="datetimeFigureOut">
              <a:rPr lang="he-IL" smtClean="0"/>
              <a:t>כ"א/טבת/תשפ"ג</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AD3EACFC-B410-428E-9A2A-78788701286A}" type="slidenum">
              <a:rPr lang="he-IL" smtClean="0"/>
              <a:t>‹#›</a:t>
            </a:fld>
            <a:endParaRPr lang="he-IL"/>
          </a:p>
        </p:txBody>
      </p:sp>
    </p:spTree>
    <p:extLst>
      <p:ext uri="{BB962C8B-B14F-4D97-AF65-F5344CB8AC3E}">
        <p14:creationId xmlns:p14="http://schemas.microsoft.com/office/powerpoint/2010/main" val="1785301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he-IL" smtClean="0"/>
              <a:t>לחץ כדי לערוך סגנון כותרת של תבנית בסיס</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smtClean="0"/>
              <a:t>ערוך סגנונות טקסט של תבנית בסיס</a:t>
            </a:r>
          </a:p>
        </p:txBody>
      </p:sp>
      <p:sp>
        <p:nvSpPr>
          <p:cNvPr id="5" name="Date Placeholder 4"/>
          <p:cNvSpPr>
            <a:spLocks noGrp="1"/>
          </p:cNvSpPr>
          <p:nvPr>
            <p:ph type="dt" sz="half" idx="10"/>
          </p:nvPr>
        </p:nvSpPr>
        <p:spPr/>
        <p:txBody>
          <a:bodyPr/>
          <a:lstStyle/>
          <a:p>
            <a:fld id="{4AEE0A73-DBC6-4E40-8E1C-C5C3DBE4576B}" type="datetimeFigureOut">
              <a:rPr lang="he-IL" smtClean="0"/>
              <a:t>כ"א/טבת/תשפ"ג</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AD3EACFC-B410-428E-9A2A-78788701286A}" type="slidenum">
              <a:rPr lang="he-IL" smtClean="0"/>
              <a:t>‹#›</a:t>
            </a:fld>
            <a:endParaRPr lang="he-IL"/>
          </a:p>
        </p:txBody>
      </p:sp>
    </p:spTree>
    <p:extLst>
      <p:ext uri="{BB962C8B-B14F-4D97-AF65-F5344CB8AC3E}">
        <p14:creationId xmlns:p14="http://schemas.microsoft.com/office/powerpoint/2010/main" val="3312282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he-IL" smtClean="0"/>
              <a:t>לחץ כדי לערוך סגנון כותרת של תבנית בסיס</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smtClean="0"/>
              <a:t>לחץ על הסמל כדי להוסיף תמונה</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smtClean="0"/>
              <a:t>ערוך סגנונות טקסט של תבנית בסיס</a:t>
            </a:r>
          </a:p>
        </p:txBody>
      </p:sp>
      <p:sp>
        <p:nvSpPr>
          <p:cNvPr id="5" name="Date Placeholder 4"/>
          <p:cNvSpPr>
            <a:spLocks noGrp="1"/>
          </p:cNvSpPr>
          <p:nvPr>
            <p:ph type="dt" sz="half" idx="10"/>
          </p:nvPr>
        </p:nvSpPr>
        <p:spPr/>
        <p:txBody>
          <a:bodyPr/>
          <a:lstStyle/>
          <a:p>
            <a:fld id="{4AEE0A73-DBC6-4E40-8E1C-C5C3DBE4576B}" type="datetimeFigureOut">
              <a:rPr lang="he-IL" smtClean="0"/>
              <a:t>כ"א/טבת/תשפ"ג</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AD3EACFC-B410-428E-9A2A-78788701286A}" type="slidenum">
              <a:rPr lang="he-IL" smtClean="0"/>
              <a:t>‹#›</a:t>
            </a:fld>
            <a:endParaRPr lang="he-IL"/>
          </a:p>
        </p:txBody>
      </p:sp>
    </p:spTree>
    <p:extLst>
      <p:ext uri="{BB962C8B-B14F-4D97-AF65-F5344CB8AC3E}">
        <p14:creationId xmlns:p14="http://schemas.microsoft.com/office/powerpoint/2010/main" val="1539595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he-IL" smtClean="0"/>
              <a:t>לחץ כדי לערוך סגנון כותרת של תבנית בסיס</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4AEE0A73-DBC6-4E40-8E1C-C5C3DBE4576B}" type="datetimeFigureOut">
              <a:rPr lang="he-IL" smtClean="0"/>
              <a:t>כ"א/טבת/תשפ"ג</a:t>
            </a:fld>
            <a:endParaRPr lang="he-I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he-IL"/>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AD3EACFC-B410-428E-9A2A-78788701286A}" type="slidenum">
              <a:rPr lang="he-IL" smtClean="0"/>
              <a:t>‹#›</a:t>
            </a:fld>
            <a:endParaRPr lang="he-IL"/>
          </a:p>
        </p:txBody>
      </p:sp>
    </p:spTree>
    <p:extLst>
      <p:ext uri="{BB962C8B-B14F-4D97-AF65-F5344CB8AC3E}">
        <p14:creationId xmlns:p14="http://schemas.microsoft.com/office/powerpoint/2010/main" val="25901248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he-IL" smtClean="0"/>
              <a:t>לחץ כדי לערוך סגנון כותרת של תבנית בסיס</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AEE0A73-DBC6-4E40-8E1C-C5C3DBE4576B}" type="datetimeFigureOut">
              <a:rPr lang="he-IL" smtClean="0"/>
              <a:t>כ"א/טבת/תשפ"ג</a:t>
            </a:fld>
            <a:endParaRPr lang="he-IL"/>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D3EACFC-B410-428E-9A2A-78788701286A}" type="slidenum">
              <a:rPr lang="he-IL" smtClean="0"/>
              <a:t>‹#›</a:t>
            </a:fld>
            <a:endParaRPr lang="he-IL"/>
          </a:p>
        </p:txBody>
      </p:sp>
    </p:spTree>
    <p:extLst>
      <p:ext uri="{BB962C8B-B14F-4D97-AF65-F5344CB8AC3E}">
        <p14:creationId xmlns:p14="http://schemas.microsoft.com/office/powerpoint/2010/main" val="2200636936"/>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 id="2147484057" r:id="rId12"/>
    <p:sldLayoutId id="2147484058" r:id="rId13"/>
    <p:sldLayoutId id="2147484059" r:id="rId14"/>
    <p:sldLayoutId id="2147484060" r:id="rId15"/>
    <p:sldLayoutId id="2147484061" r:id="rId16"/>
  </p:sldLayoutIdLst>
  <p:txStyles>
    <p:title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3.xml"/><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g"/><Relationship Id="rId1" Type="http://schemas.openxmlformats.org/officeDocument/2006/relationships/slideLayout" Target="../slideLayouts/slideLayout13.xml"/><Relationship Id="rId4" Type="http://schemas.openxmlformats.org/officeDocument/2006/relationships/image" Target="../media/image2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3.xml"/><Relationship Id="rId5" Type="http://schemas.openxmlformats.org/officeDocument/2006/relationships/image" Target="../media/image26.jpeg"/><Relationship Id="rId4" Type="http://schemas.openxmlformats.org/officeDocument/2006/relationships/image" Target="../media/image25.jpeg"/></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3.xml"/><Relationship Id="rId4" Type="http://schemas.openxmlformats.org/officeDocument/2006/relationships/image" Target="../media/image29.jpeg"/></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3.xml"/><Relationship Id="rId5" Type="http://schemas.openxmlformats.org/officeDocument/2006/relationships/image" Target="../media/image33.jpg"/><Relationship Id="rId4" Type="http://schemas.openxmlformats.org/officeDocument/2006/relationships/image" Target="../media/image3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stavzilber21/chic-it-server" TargetMode="External"/><Relationship Id="rId2" Type="http://schemas.openxmlformats.org/officeDocument/2006/relationships/hyperlink" Target="https://github.com/stavzilber21/chic_it_app" TargetMode="Externa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כותרת משנה 2"/>
          <p:cNvSpPr>
            <a:spLocks noGrp="1"/>
          </p:cNvSpPr>
          <p:nvPr>
            <p:ph type="subTitle" idx="1"/>
          </p:nvPr>
        </p:nvSpPr>
        <p:spPr>
          <a:xfrm>
            <a:off x="1693557" y="3941402"/>
            <a:ext cx="9144000" cy="1655762"/>
          </a:xfrm>
        </p:spPr>
        <p:txBody>
          <a:bodyPr>
            <a:normAutofit/>
          </a:bodyPr>
          <a:lstStyle/>
          <a:p>
            <a:pPr algn="ctr"/>
            <a:r>
              <a:rPr lang="he-IL" sz="2000" dirty="0" smtClean="0">
                <a:solidFill>
                  <a:srgbClr val="00B0F0"/>
                </a:solidFill>
                <a:latin typeface="Fb Pekan Black" panose="02020503050405020304" pitchFamily="18" charset="-79"/>
                <a:cs typeface="Fb Pekan Black" panose="02020503050405020304" pitchFamily="18" charset="-79"/>
              </a:rPr>
              <a:t>מגישות:</a:t>
            </a:r>
          </a:p>
          <a:p>
            <a:pPr algn="ctr"/>
            <a:r>
              <a:rPr lang="he-IL" sz="2000" dirty="0" smtClean="0">
                <a:solidFill>
                  <a:srgbClr val="00B0F0"/>
                </a:solidFill>
                <a:latin typeface="Fb Pekan Black" panose="02020503050405020304" pitchFamily="18" charset="-79"/>
                <a:cs typeface="Fb Pekan Black" panose="02020503050405020304" pitchFamily="18" charset="-79"/>
              </a:rPr>
              <a:t>סתיו זילבר, שירה רוט, סיון כהן, הודיה תורג'מן </a:t>
            </a:r>
            <a:endParaRPr lang="he-IL" sz="2000" dirty="0">
              <a:solidFill>
                <a:srgbClr val="00B0F0"/>
              </a:solidFill>
              <a:latin typeface="Fb Pekan Black" panose="02020503050405020304" pitchFamily="18" charset="-79"/>
              <a:cs typeface="Fb Pekan Black" panose="02020503050405020304" pitchFamily="18" charset="-79"/>
            </a:endParaRPr>
          </a:p>
        </p:txBody>
      </p:sp>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992" y="1024421"/>
            <a:ext cx="5983130" cy="3031070"/>
          </a:xfrm>
          <a:prstGeom prst="rect">
            <a:avLst/>
          </a:prstGeom>
        </p:spPr>
      </p:pic>
    </p:spTree>
    <p:extLst>
      <p:ext uri="{BB962C8B-B14F-4D97-AF65-F5344CB8AC3E}">
        <p14:creationId xmlns:p14="http://schemas.microsoft.com/office/powerpoint/2010/main" val="16627958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1"/>
          <p:cNvSpPr>
            <a:spLocks noGrp="1"/>
          </p:cNvSpPr>
          <p:nvPr>
            <p:ph type="title"/>
          </p:nvPr>
        </p:nvSpPr>
        <p:spPr>
          <a:xfrm>
            <a:off x="677334" y="609600"/>
            <a:ext cx="8596668" cy="851555"/>
          </a:xfrm>
        </p:spPr>
        <p:txBody>
          <a:bodyPr>
            <a:normAutofit/>
          </a:bodyPr>
          <a:lstStyle/>
          <a:p>
            <a:pPr algn="r"/>
            <a:r>
              <a:rPr lang="he-IL" sz="4800" dirty="0">
                <a:latin typeface="Fb Pekan Black" panose="02020503050405020304" pitchFamily="18" charset="-79"/>
                <a:cs typeface="Fb Pekan Black" panose="02020503050405020304" pitchFamily="18" charset="-79"/>
              </a:rPr>
              <a:t>תרשימי </a:t>
            </a:r>
            <a:r>
              <a:rPr lang="en-US" sz="4800" dirty="0" smtClean="0"/>
              <a:t> UML </a:t>
            </a:r>
            <a:r>
              <a:rPr lang="he-IL" sz="4800" dirty="0" smtClean="0">
                <a:latin typeface="Fb Pekan Black" panose="02020503050405020304" pitchFamily="18" charset="-79"/>
                <a:cs typeface="Fb Pekan Black" panose="02020503050405020304" pitchFamily="18" charset="-79"/>
              </a:rPr>
              <a:t>נבחרים:</a:t>
            </a:r>
            <a:endParaRPr lang="he-IL" sz="4800" dirty="0">
              <a:latin typeface="Fb Pekan Black" panose="02020503050405020304" pitchFamily="18" charset="-79"/>
              <a:cs typeface="Fb Pekan Black" panose="02020503050405020304" pitchFamily="18" charset="-79"/>
            </a:endParaRPr>
          </a:p>
        </p:txBody>
      </p:sp>
      <p:sp>
        <p:nvSpPr>
          <p:cNvPr id="2" name="מציין מיקום תוכן 1"/>
          <p:cNvSpPr>
            <a:spLocks noGrp="1"/>
          </p:cNvSpPr>
          <p:nvPr>
            <p:ph idx="1"/>
          </p:nvPr>
        </p:nvSpPr>
        <p:spPr>
          <a:xfrm>
            <a:off x="3063712" y="1576127"/>
            <a:ext cx="6210292" cy="1063377"/>
          </a:xfrm>
        </p:spPr>
        <p:txBody>
          <a:bodyPr>
            <a:normAutofit/>
          </a:bodyPr>
          <a:lstStyle/>
          <a:p>
            <a:r>
              <a:rPr lang="en-US" dirty="0"/>
              <a:t>Sequence diagram:</a:t>
            </a:r>
          </a:p>
          <a:p>
            <a:r>
              <a:rPr lang="he-IL" dirty="0"/>
              <a:t>פירוט התהליך של העלאת הפוסט והכנסת פרטיו ל</a:t>
            </a:r>
            <a:r>
              <a:rPr lang="en-US" dirty="0"/>
              <a:t>firebase</a:t>
            </a:r>
          </a:p>
          <a:p>
            <a:endParaRPr lang="he-IL" dirty="0"/>
          </a:p>
        </p:txBody>
      </p:sp>
      <p:pic>
        <p:nvPicPr>
          <p:cNvPr id="6" name="תמונה 5" descr="C:\Users\User\AppData\Local\Packages\5319275A.WhatsAppDesktop_cv1g1gvanyjgm\TempState\F7551FDC4DBA0617186C0B8D593E9E16\תמונה של WhatsApp‏ 2022-12-29 בשעה 16.36.01.jpg"/>
          <p:cNvPicPr/>
          <p:nvPr/>
        </p:nvPicPr>
        <p:blipFill rotWithShape="1">
          <a:blip r:embed="rId2">
            <a:extLst>
              <a:ext uri="{28A0092B-C50C-407E-A947-70E740481C1C}">
                <a14:useLocalDpi xmlns:a14="http://schemas.microsoft.com/office/drawing/2010/main" val="0"/>
              </a:ext>
            </a:extLst>
          </a:blip>
          <a:srcRect l="25435" t="28502" r="25714" b="15168"/>
          <a:stretch/>
        </p:blipFill>
        <p:spPr bwMode="auto">
          <a:xfrm>
            <a:off x="2328421" y="2469820"/>
            <a:ext cx="6222152" cy="403450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886031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1"/>
          <p:cNvSpPr>
            <a:spLocks noGrp="1"/>
          </p:cNvSpPr>
          <p:nvPr>
            <p:ph type="title"/>
          </p:nvPr>
        </p:nvSpPr>
        <p:spPr>
          <a:xfrm>
            <a:off x="677334" y="609600"/>
            <a:ext cx="8596668" cy="851555"/>
          </a:xfrm>
        </p:spPr>
        <p:txBody>
          <a:bodyPr>
            <a:normAutofit/>
          </a:bodyPr>
          <a:lstStyle/>
          <a:p>
            <a:pPr algn="r"/>
            <a:r>
              <a:rPr lang="he-IL" sz="4800" dirty="0">
                <a:latin typeface="Fb Pekan Black" panose="02020503050405020304" pitchFamily="18" charset="-79"/>
                <a:cs typeface="Fb Pekan Black" panose="02020503050405020304" pitchFamily="18" charset="-79"/>
              </a:rPr>
              <a:t>תרשימי </a:t>
            </a:r>
            <a:r>
              <a:rPr lang="en-US" sz="4800" dirty="0" smtClean="0"/>
              <a:t> UML </a:t>
            </a:r>
            <a:r>
              <a:rPr lang="he-IL" sz="4800" dirty="0" smtClean="0">
                <a:latin typeface="Fb Pekan Black" panose="02020503050405020304" pitchFamily="18" charset="-79"/>
                <a:cs typeface="Fb Pekan Black" panose="02020503050405020304" pitchFamily="18" charset="-79"/>
              </a:rPr>
              <a:t>נבחרים:</a:t>
            </a:r>
            <a:endParaRPr lang="he-IL" sz="4800" dirty="0">
              <a:latin typeface="Fb Pekan Black" panose="02020503050405020304" pitchFamily="18" charset="-79"/>
              <a:cs typeface="Fb Pekan Black" panose="02020503050405020304" pitchFamily="18" charset="-79"/>
            </a:endParaRPr>
          </a:p>
        </p:txBody>
      </p:sp>
      <p:sp>
        <p:nvSpPr>
          <p:cNvPr id="2" name="מציין מיקום תוכן 1"/>
          <p:cNvSpPr>
            <a:spLocks noGrp="1"/>
          </p:cNvSpPr>
          <p:nvPr>
            <p:ph idx="1"/>
          </p:nvPr>
        </p:nvSpPr>
        <p:spPr>
          <a:xfrm>
            <a:off x="5891752" y="1576128"/>
            <a:ext cx="3382251" cy="827708"/>
          </a:xfrm>
        </p:spPr>
        <p:txBody>
          <a:bodyPr>
            <a:normAutofit/>
          </a:bodyPr>
          <a:lstStyle/>
          <a:p>
            <a:r>
              <a:rPr lang="en-US" dirty="0"/>
              <a:t>Activity diagram:</a:t>
            </a:r>
          </a:p>
          <a:p>
            <a:r>
              <a:rPr lang="he-IL" dirty="0"/>
              <a:t>פירוט התהליך של החיפוש</a:t>
            </a:r>
          </a:p>
          <a:p>
            <a:endParaRPr lang="he-IL" dirty="0"/>
          </a:p>
        </p:txBody>
      </p:sp>
      <p:pic>
        <p:nvPicPr>
          <p:cNvPr id="5" name="תמונה 4"/>
          <p:cNvPicPr/>
          <p:nvPr/>
        </p:nvPicPr>
        <p:blipFill rotWithShape="1">
          <a:blip r:embed="rId2"/>
          <a:srcRect l="34597" t="27265" r="37972" b="9425"/>
          <a:stretch/>
        </p:blipFill>
        <p:spPr bwMode="auto">
          <a:xfrm>
            <a:off x="1465066" y="1368549"/>
            <a:ext cx="3813175" cy="4950460"/>
          </a:xfrm>
          <a:prstGeom prst="rect">
            <a:avLst/>
          </a:prstGeom>
          <a:ln>
            <a:noFill/>
          </a:ln>
          <a:extLst>
            <a:ext uri="{53640926-AAD7-44D8-BBD7-CCE9431645EC}">
              <a14:shadowObscured xmlns:a14="http://schemas.microsoft.com/office/drawing/2010/main"/>
            </a:ext>
          </a:extLst>
        </p:spPr>
      </p:pic>
      <p:cxnSp>
        <p:nvCxnSpPr>
          <p:cNvPr id="6" name="מחבר חץ ישר 5"/>
          <p:cNvCxnSpPr/>
          <p:nvPr/>
        </p:nvCxnSpPr>
        <p:spPr>
          <a:xfrm flipH="1">
            <a:off x="2540000" y="4028440"/>
            <a:ext cx="5080" cy="309880"/>
          </a:xfrm>
          <a:prstGeom prst="straightConnector1">
            <a:avLst/>
          </a:prstGeom>
          <a:ln w="952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54101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1"/>
          <p:cNvSpPr>
            <a:spLocks noGrp="1"/>
          </p:cNvSpPr>
          <p:nvPr>
            <p:ph type="title"/>
          </p:nvPr>
        </p:nvSpPr>
        <p:spPr>
          <a:xfrm>
            <a:off x="677334" y="609600"/>
            <a:ext cx="8596668" cy="851555"/>
          </a:xfrm>
        </p:spPr>
        <p:txBody>
          <a:bodyPr>
            <a:normAutofit/>
          </a:bodyPr>
          <a:lstStyle/>
          <a:p>
            <a:pPr algn="r"/>
            <a:r>
              <a:rPr lang="he-IL" sz="4800" dirty="0">
                <a:latin typeface="Fb Pekan Black" panose="02020503050405020304" pitchFamily="18" charset="-79"/>
                <a:cs typeface="Fb Pekan Black" panose="02020503050405020304" pitchFamily="18" charset="-79"/>
              </a:rPr>
              <a:t>תרשימי </a:t>
            </a:r>
            <a:r>
              <a:rPr lang="en-US" sz="4800" dirty="0" smtClean="0"/>
              <a:t> UML </a:t>
            </a:r>
            <a:r>
              <a:rPr lang="he-IL" sz="4800" dirty="0" smtClean="0">
                <a:latin typeface="Fb Pekan Black" panose="02020503050405020304" pitchFamily="18" charset="-79"/>
                <a:cs typeface="Fb Pekan Black" panose="02020503050405020304" pitchFamily="18" charset="-79"/>
              </a:rPr>
              <a:t>נבחרים:</a:t>
            </a:r>
            <a:endParaRPr lang="he-IL" sz="4800" dirty="0">
              <a:latin typeface="Fb Pekan Black" panose="02020503050405020304" pitchFamily="18" charset="-79"/>
              <a:cs typeface="Fb Pekan Black" panose="02020503050405020304" pitchFamily="18" charset="-79"/>
            </a:endParaRPr>
          </a:p>
        </p:txBody>
      </p:sp>
      <p:sp>
        <p:nvSpPr>
          <p:cNvPr id="2" name="מציין מיקום תוכן 1"/>
          <p:cNvSpPr>
            <a:spLocks noGrp="1"/>
          </p:cNvSpPr>
          <p:nvPr>
            <p:ph idx="1"/>
          </p:nvPr>
        </p:nvSpPr>
        <p:spPr>
          <a:xfrm>
            <a:off x="3799002" y="1576127"/>
            <a:ext cx="5475002" cy="865415"/>
          </a:xfrm>
        </p:spPr>
        <p:txBody>
          <a:bodyPr>
            <a:normAutofit fontScale="92500"/>
          </a:bodyPr>
          <a:lstStyle/>
          <a:p>
            <a:r>
              <a:rPr lang="en-US" dirty="0"/>
              <a:t>State machine diagram:</a:t>
            </a:r>
          </a:p>
          <a:p>
            <a:r>
              <a:rPr lang="he-IL" dirty="0"/>
              <a:t>עדכון ועריכת פרטי המשתמש יכולים להשתנות במערכת.</a:t>
            </a:r>
          </a:p>
          <a:p>
            <a:endParaRPr lang="he-IL" dirty="0"/>
          </a:p>
        </p:txBody>
      </p:sp>
      <p:pic>
        <p:nvPicPr>
          <p:cNvPr id="6" name="תמונה 5" descr="C:\Users\User\AppData\Local\Packages\5319275A.WhatsAppDesktop_cv1g1gvanyjgm\TempState\09586F3A443FD7AB6D9655064A0E5E37\תמונה של WhatsApp‏ 2022-12-29 בשעה 17.12.17.jpg"/>
          <p:cNvPicPr/>
          <p:nvPr/>
        </p:nvPicPr>
        <p:blipFill rotWithShape="1">
          <a:blip r:embed="rId2">
            <a:extLst>
              <a:ext uri="{28A0092B-C50C-407E-A947-70E740481C1C}">
                <a14:useLocalDpi xmlns:a14="http://schemas.microsoft.com/office/drawing/2010/main" val="0"/>
              </a:ext>
            </a:extLst>
          </a:blip>
          <a:srcRect t="2199" r="14369" b="2473"/>
          <a:stretch/>
        </p:blipFill>
        <p:spPr bwMode="auto">
          <a:xfrm>
            <a:off x="1093035" y="2441542"/>
            <a:ext cx="4515914" cy="4034790"/>
          </a:xfrm>
          <a:prstGeom prst="rect">
            <a:avLst/>
          </a:prstGeom>
          <a:noFill/>
          <a:ln>
            <a:noFill/>
          </a:ln>
          <a:extLst>
            <a:ext uri="{53640926-AAD7-44D8-BBD7-CCE9431645EC}">
              <a14:shadowObscured xmlns:a14="http://schemas.microsoft.com/office/drawing/2010/main"/>
            </a:ext>
          </a:extLst>
        </p:spPr>
      </p:pic>
      <p:sp>
        <p:nvSpPr>
          <p:cNvPr id="7" name="תיבת טקסט 20"/>
          <p:cNvSpPr txBox="1"/>
          <p:nvPr/>
        </p:nvSpPr>
        <p:spPr>
          <a:xfrm>
            <a:off x="1854582" y="4230337"/>
            <a:ext cx="545465" cy="228600"/>
          </a:xfrm>
          <a:prstGeom prst="rect">
            <a:avLst/>
          </a:prstGeom>
          <a:solidFill>
            <a:schemeClr val="lt1"/>
          </a:solid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gn="r" rtl="1">
              <a:lnSpc>
                <a:spcPct val="107000"/>
              </a:lnSpc>
              <a:spcAft>
                <a:spcPts val="800"/>
              </a:spcAft>
            </a:pPr>
            <a:r>
              <a:rPr lang="en-US" sz="1000">
                <a:effectLst/>
                <a:latin typeface="Calibri" panose="020F0502020204030204" pitchFamily="34" charset="0"/>
                <a:ea typeface="Calibri" panose="020F0502020204030204" pitchFamily="34" charset="0"/>
                <a:cs typeface="Arial" panose="020B0604020202020204" pitchFamily="34" charset="0"/>
              </a:rPr>
              <a:t>menu</a:t>
            </a:r>
            <a:endParaRPr lang="en-US" sz="110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378135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1"/>
          <p:cNvSpPr>
            <a:spLocks noGrp="1"/>
          </p:cNvSpPr>
          <p:nvPr>
            <p:ph type="title"/>
          </p:nvPr>
        </p:nvSpPr>
        <p:spPr>
          <a:xfrm>
            <a:off x="677334" y="609600"/>
            <a:ext cx="8596668" cy="851555"/>
          </a:xfrm>
        </p:spPr>
        <p:txBody>
          <a:bodyPr>
            <a:normAutofit/>
          </a:bodyPr>
          <a:lstStyle/>
          <a:p>
            <a:pPr algn="r"/>
            <a:r>
              <a:rPr lang="he-IL" sz="4800" dirty="0">
                <a:latin typeface="Fb Pekan Black" panose="02020503050405020304" pitchFamily="18" charset="-79"/>
                <a:cs typeface="Fb Pekan Black" panose="02020503050405020304" pitchFamily="18" charset="-79"/>
              </a:rPr>
              <a:t>תרשימי </a:t>
            </a:r>
            <a:r>
              <a:rPr lang="en-US" sz="4800" dirty="0" smtClean="0"/>
              <a:t> UML </a:t>
            </a:r>
            <a:r>
              <a:rPr lang="he-IL" sz="4800" dirty="0" smtClean="0">
                <a:latin typeface="Fb Pekan Black" panose="02020503050405020304" pitchFamily="18" charset="-79"/>
                <a:cs typeface="Fb Pekan Black" panose="02020503050405020304" pitchFamily="18" charset="-79"/>
              </a:rPr>
              <a:t>נבחרים:</a:t>
            </a:r>
            <a:endParaRPr lang="he-IL" sz="4800" dirty="0">
              <a:latin typeface="Fb Pekan Black" panose="02020503050405020304" pitchFamily="18" charset="-79"/>
              <a:cs typeface="Fb Pekan Black" panose="02020503050405020304" pitchFamily="18" charset="-79"/>
            </a:endParaRPr>
          </a:p>
        </p:txBody>
      </p:sp>
      <p:sp>
        <p:nvSpPr>
          <p:cNvPr id="2" name="מציין מיקום תוכן 1"/>
          <p:cNvSpPr>
            <a:spLocks noGrp="1"/>
          </p:cNvSpPr>
          <p:nvPr>
            <p:ph idx="1"/>
          </p:nvPr>
        </p:nvSpPr>
        <p:spPr>
          <a:xfrm>
            <a:off x="3799002" y="1576127"/>
            <a:ext cx="5475002" cy="865415"/>
          </a:xfrm>
        </p:spPr>
        <p:txBody>
          <a:bodyPr>
            <a:normAutofit/>
          </a:bodyPr>
          <a:lstStyle/>
          <a:p>
            <a:r>
              <a:rPr lang="en-US" dirty="0" smtClean="0"/>
              <a:t>ERD</a:t>
            </a:r>
            <a:r>
              <a:rPr lang="he-IL" dirty="0" smtClean="0"/>
              <a:t>:</a:t>
            </a:r>
            <a:endParaRPr lang="he-IL" dirty="0"/>
          </a:p>
        </p:txBody>
      </p:sp>
      <p:pic>
        <p:nvPicPr>
          <p:cNvPr id="8" name="תמונה 7" descr="C:\Users\User\AppData\Local\Packages\5319275A.WhatsAppDesktop_cv1g1gvanyjgm\TempState\CF7C5F86C8B2AECADEA7F8CF85FA64AC\תמונה של WhatsApp‏ 2022-12-29 בשעה 12.29.38.jpg"/>
          <p:cNvPicPr/>
          <p:nvPr/>
        </p:nvPicPr>
        <p:blipFill rotWithShape="1">
          <a:blip r:embed="rId2">
            <a:extLst>
              <a:ext uri="{28A0092B-C50C-407E-A947-70E740481C1C}">
                <a14:useLocalDpi xmlns:a14="http://schemas.microsoft.com/office/drawing/2010/main" val="0"/>
              </a:ext>
            </a:extLst>
          </a:blip>
          <a:srcRect l="25761" t="42816" r="27319" b="18963"/>
          <a:stretch/>
        </p:blipFill>
        <p:spPr bwMode="auto">
          <a:xfrm>
            <a:off x="640569" y="2220277"/>
            <a:ext cx="8092586" cy="370918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20710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1"/>
          <p:cNvSpPr>
            <a:spLocks noGrp="1"/>
          </p:cNvSpPr>
          <p:nvPr>
            <p:ph type="title"/>
          </p:nvPr>
        </p:nvSpPr>
        <p:spPr>
          <a:xfrm>
            <a:off x="771601" y="307943"/>
            <a:ext cx="8596668" cy="851555"/>
          </a:xfrm>
        </p:spPr>
        <p:txBody>
          <a:bodyPr>
            <a:normAutofit/>
          </a:bodyPr>
          <a:lstStyle/>
          <a:p>
            <a:pPr algn="r"/>
            <a:r>
              <a:rPr lang="he-IL" sz="4800" dirty="0" smtClean="0">
                <a:latin typeface="Fb Pekan Black" panose="02020503050405020304" pitchFamily="18" charset="-79"/>
                <a:cs typeface="Fb Pekan Black" panose="02020503050405020304" pitchFamily="18" charset="-79"/>
              </a:rPr>
              <a:t>מיפוי טכנולוגי:</a:t>
            </a:r>
            <a:endParaRPr lang="he-IL" sz="4800" dirty="0">
              <a:latin typeface="Fb Pekan Black" panose="02020503050405020304" pitchFamily="18" charset="-79"/>
              <a:cs typeface="Fb Pekan Black" panose="02020503050405020304" pitchFamily="18" charset="-79"/>
            </a:endParaRPr>
          </a:p>
        </p:txBody>
      </p:sp>
      <p:sp>
        <p:nvSpPr>
          <p:cNvPr id="6" name="מציין מיקום תוכן 2"/>
          <p:cNvSpPr>
            <a:spLocks noGrp="1"/>
          </p:cNvSpPr>
          <p:nvPr>
            <p:ph idx="1"/>
          </p:nvPr>
        </p:nvSpPr>
        <p:spPr>
          <a:xfrm>
            <a:off x="603315" y="1159498"/>
            <a:ext cx="9132600" cy="5263020"/>
          </a:xfrm>
        </p:spPr>
        <p:txBody>
          <a:bodyPr>
            <a:normAutofit/>
          </a:bodyPr>
          <a:lstStyle/>
          <a:p>
            <a:pPr>
              <a:lnSpc>
                <a:spcPct val="150000"/>
              </a:lnSpc>
            </a:pPr>
            <a:r>
              <a:rPr lang="he-IL" sz="1600" b="1" dirty="0" smtClean="0"/>
              <a:t>מבנה המערכת:</a:t>
            </a:r>
          </a:p>
          <a:p>
            <a:pPr>
              <a:lnSpc>
                <a:spcPct val="150000"/>
              </a:lnSpc>
            </a:pPr>
            <a:r>
              <a:rPr lang="he-IL" sz="1600" dirty="0" smtClean="0"/>
              <a:t>בחרנו להשתמש בתבנית </a:t>
            </a:r>
            <a:r>
              <a:rPr lang="en-US" sz="1600" dirty="0" smtClean="0"/>
              <a:t>MVVM</a:t>
            </a:r>
            <a:endParaRPr lang="he-IL" sz="1600" dirty="0" smtClean="0"/>
          </a:p>
          <a:p>
            <a:pPr>
              <a:lnSpc>
                <a:spcPct val="150000"/>
              </a:lnSpc>
            </a:pPr>
            <a:r>
              <a:rPr lang="en-US" sz="1600" dirty="0" smtClean="0"/>
              <a:t>Model</a:t>
            </a:r>
            <a:r>
              <a:rPr lang="he-IL" sz="1600" dirty="0" smtClean="0"/>
              <a:t>: מתאר על האובייקטים שמהווים את ה-</a:t>
            </a:r>
            <a:r>
              <a:rPr lang="en-US" sz="1600" dirty="0" smtClean="0"/>
              <a:t>Data </a:t>
            </a:r>
            <a:r>
              <a:rPr lang="he-IL" sz="1600" dirty="0" smtClean="0"/>
              <a:t> של התוכנית</a:t>
            </a:r>
            <a:r>
              <a:rPr lang="he-IL" dirty="0" smtClean="0"/>
              <a:t>. </a:t>
            </a:r>
          </a:p>
          <a:p>
            <a:pPr>
              <a:lnSpc>
                <a:spcPct val="150000"/>
              </a:lnSpc>
            </a:pPr>
            <a:r>
              <a:rPr lang="he-IL" sz="1600" dirty="0" smtClean="0"/>
              <a:t>יש לנו אובייקטים של </a:t>
            </a:r>
            <a:r>
              <a:rPr lang="en-US" sz="1600" dirty="0" smtClean="0"/>
              <a:t>User</a:t>
            </a:r>
            <a:r>
              <a:rPr lang="he-IL" sz="1600" dirty="0" smtClean="0"/>
              <a:t>, </a:t>
            </a:r>
            <a:r>
              <a:rPr lang="en-US" sz="1600" dirty="0" smtClean="0"/>
              <a:t>Post</a:t>
            </a:r>
            <a:r>
              <a:rPr lang="he-IL" sz="1600" dirty="0" smtClean="0"/>
              <a:t>, וכל שאר </a:t>
            </a:r>
            <a:r>
              <a:rPr lang="he-IL" sz="1600" dirty="0" err="1" smtClean="0"/>
              <a:t>הקלאסים</a:t>
            </a:r>
            <a:r>
              <a:rPr lang="he-IL" sz="1600" dirty="0" smtClean="0"/>
              <a:t> במודל הם מהווים את הקשר של הנתונים ל</a:t>
            </a:r>
            <a:r>
              <a:rPr lang="en-US" sz="1600" dirty="0" smtClean="0"/>
              <a:t>firebase</a:t>
            </a:r>
            <a:r>
              <a:rPr lang="he-IL" sz="1600" dirty="0" smtClean="0"/>
              <a:t>. כל פונקציה הקשורה לקריאה \ כתיבה של נתונים מה </a:t>
            </a:r>
            <a:r>
              <a:rPr lang="en-US" sz="1600" dirty="0" smtClean="0"/>
              <a:t>firebase</a:t>
            </a:r>
            <a:r>
              <a:rPr lang="he-IL" sz="1600" dirty="0" smtClean="0"/>
              <a:t> נמצאת במודל.</a:t>
            </a:r>
          </a:p>
          <a:p>
            <a:pPr>
              <a:lnSpc>
                <a:spcPct val="150000"/>
              </a:lnSpc>
            </a:pPr>
            <a:r>
              <a:rPr lang="he-IL" sz="1600" dirty="0" smtClean="0"/>
              <a:t>בנוסף יש לנו </a:t>
            </a:r>
            <a:r>
              <a:rPr lang="he-IL" sz="1600" dirty="0" err="1" smtClean="0"/>
              <a:t>קלאסים</a:t>
            </a:r>
            <a:r>
              <a:rPr lang="he-IL" sz="1600" dirty="0" smtClean="0"/>
              <a:t> המתאמים את הנתונים לתצוגה הנמצאים תחת התיקייה </a:t>
            </a:r>
            <a:r>
              <a:rPr lang="en-US" sz="1600" dirty="0" smtClean="0"/>
              <a:t>Adapter</a:t>
            </a:r>
            <a:r>
              <a:rPr lang="he-IL" sz="1600" dirty="0" smtClean="0"/>
              <a:t> והם גם שייכים למודל.</a:t>
            </a:r>
          </a:p>
          <a:p>
            <a:pPr>
              <a:lnSpc>
                <a:spcPct val="150000"/>
              </a:lnSpc>
            </a:pPr>
            <a:r>
              <a:rPr lang="en-US" sz="1600" dirty="0" smtClean="0"/>
              <a:t>View</a:t>
            </a:r>
            <a:r>
              <a:rPr lang="he-IL" sz="1600" dirty="0" smtClean="0"/>
              <a:t>: כל </a:t>
            </a:r>
            <a:r>
              <a:rPr lang="he-IL" sz="1600" dirty="0" err="1" smtClean="0"/>
              <a:t>הקבצי</a:t>
            </a:r>
            <a:r>
              <a:rPr lang="he-IL" sz="1600" dirty="0" smtClean="0"/>
              <a:t> </a:t>
            </a:r>
            <a:r>
              <a:rPr lang="en-US" sz="1600" dirty="0" smtClean="0"/>
              <a:t>xml</a:t>
            </a:r>
            <a:r>
              <a:rPr lang="he-IL" sz="1600" dirty="0" smtClean="0"/>
              <a:t> בתיקייה </a:t>
            </a:r>
            <a:r>
              <a:rPr lang="en-US" sz="1600" dirty="0" smtClean="0"/>
              <a:t>layout</a:t>
            </a:r>
            <a:r>
              <a:rPr lang="he-IL" sz="1600" dirty="0" smtClean="0"/>
              <a:t> שהם מראים את החזות של האפליקציה. </a:t>
            </a:r>
            <a:r>
              <a:rPr lang="he-IL" sz="1600" dirty="0"/>
              <a:t>הגרפיקה וממשק המשתמש</a:t>
            </a:r>
            <a:r>
              <a:rPr lang="he-IL" sz="1600" dirty="0" smtClean="0"/>
              <a:t>.</a:t>
            </a:r>
          </a:p>
          <a:p>
            <a:pPr>
              <a:lnSpc>
                <a:spcPct val="150000"/>
              </a:lnSpc>
            </a:pPr>
            <a:r>
              <a:rPr lang="en-US" sz="1600" dirty="0" err="1" smtClean="0"/>
              <a:t>ViewModel</a:t>
            </a:r>
            <a:r>
              <a:rPr lang="he-IL" sz="1600" dirty="0" smtClean="0"/>
              <a:t>: </a:t>
            </a:r>
            <a:r>
              <a:rPr lang="he-IL" sz="1600" dirty="0"/>
              <a:t>החלק אשר מהווה רכיב תקשורת בין </a:t>
            </a:r>
            <a:r>
              <a:rPr lang="he-IL" sz="1600" dirty="0" smtClean="0"/>
              <a:t>החלקים</a:t>
            </a:r>
            <a:r>
              <a:rPr lang="he-IL" dirty="0" smtClean="0"/>
              <a:t>. </a:t>
            </a:r>
          </a:p>
          <a:p>
            <a:pPr>
              <a:lnSpc>
                <a:spcPct val="150000"/>
              </a:lnSpc>
            </a:pPr>
            <a:r>
              <a:rPr lang="he-IL" sz="1600" dirty="0" smtClean="0"/>
              <a:t>בחלק זה נכנסים כל </a:t>
            </a:r>
            <a:r>
              <a:rPr lang="he-IL" sz="1600" dirty="0" err="1" smtClean="0"/>
              <a:t>הקלאסים</a:t>
            </a:r>
            <a:r>
              <a:rPr lang="he-IL" sz="1600" dirty="0" smtClean="0"/>
              <a:t> שהם </a:t>
            </a:r>
            <a:r>
              <a:rPr lang="en-US" sz="1600" dirty="0" smtClean="0"/>
              <a:t>Activity ,Fragments</a:t>
            </a:r>
            <a:r>
              <a:rPr lang="he-IL" sz="1600" dirty="0" smtClean="0"/>
              <a:t> ועבור כל קלאס כזה יש קלאס של </a:t>
            </a:r>
            <a:r>
              <a:rPr lang="en-US" sz="1600" dirty="0" smtClean="0"/>
              <a:t>Model</a:t>
            </a:r>
            <a:r>
              <a:rPr lang="he-IL" sz="1600" dirty="0" smtClean="0"/>
              <a:t>.</a:t>
            </a:r>
            <a:endParaRPr lang="he-IL" sz="1600" dirty="0"/>
          </a:p>
        </p:txBody>
      </p:sp>
    </p:spTree>
    <p:extLst>
      <p:ext uri="{BB962C8B-B14F-4D97-AF65-F5344CB8AC3E}">
        <p14:creationId xmlns:p14="http://schemas.microsoft.com/office/powerpoint/2010/main" val="5235840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p:cNvPicPr>
            <a:picLocks noChangeAspect="1"/>
          </p:cNvPicPr>
          <p:nvPr/>
        </p:nvPicPr>
        <p:blipFill rotWithShape="1">
          <a:blip r:embed="rId2"/>
          <a:srcRect l="4028" t="19877" r="77986" b="29135"/>
          <a:stretch/>
        </p:blipFill>
        <p:spPr>
          <a:xfrm>
            <a:off x="838200" y="939800"/>
            <a:ext cx="3289300" cy="5245100"/>
          </a:xfrm>
          <a:prstGeom prst="rect">
            <a:avLst/>
          </a:prstGeom>
        </p:spPr>
      </p:pic>
      <p:sp>
        <p:nvSpPr>
          <p:cNvPr id="6" name="TextBox 5"/>
          <p:cNvSpPr txBox="1"/>
          <p:nvPr/>
        </p:nvSpPr>
        <p:spPr>
          <a:xfrm>
            <a:off x="6838369" y="1257300"/>
            <a:ext cx="184731" cy="369332"/>
          </a:xfrm>
          <a:prstGeom prst="rect">
            <a:avLst/>
          </a:prstGeom>
          <a:noFill/>
        </p:spPr>
        <p:txBody>
          <a:bodyPr wrap="none" rtlCol="1">
            <a:spAutoFit/>
          </a:bodyPr>
          <a:lstStyle/>
          <a:p>
            <a:endParaRPr lang="he-IL" dirty="0"/>
          </a:p>
        </p:txBody>
      </p:sp>
      <p:sp>
        <p:nvSpPr>
          <p:cNvPr id="8" name="TextBox 7"/>
          <p:cNvSpPr txBox="1"/>
          <p:nvPr/>
        </p:nvSpPr>
        <p:spPr>
          <a:xfrm>
            <a:off x="1473200" y="227568"/>
            <a:ext cx="1511300" cy="584775"/>
          </a:xfrm>
          <a:prstGeom prst="rect">
            <a:avLst/>
          </a:prstGeom>
          <a:noFill/>
        </p:spPr>
        <p:txBody>
          <a:bodyPr wrap="square" rtlCol="1">
            <a:spAutoFit/>
          </a:bodyPr>
          <a:lstStyle/>
          <a:p>
            <a:r>
              <a:rPr lang="en-US" sz="3200" b="1" dirty="0" smtClean="0">
                <a:solidFill>
                  <a:srgbClr val="00B0F0"/>
                </a:solidFill>
              </a:rPr>
              <a:t>VIEW</a:t>
            </a:r>
            <a:endParaRPr lang="he-IL" sz="3200" b="1" dirty="0">
              <a:solidFill>
                <a:srgbClr val="00B0F0"/>
              </a:solidFill>
            </a:endParaRPr>
          </a:p>
        </p:txBody>
      </p:sp>
      <p:pic>
        <p:nvPicPr>
          <p:cNvPr id="11" name="תמונה 10"/>
          <p:cNvPicPr>
            <a:picLocks noChangeAspect="1"/>
          </p:cNvPicPr>
          <p:nvPr/>
        </p:nvPicPr>
        <p:blipFill rotWithShape="1">
          <a:blip r:embed="rId3"/>
          <a:srcRect l="3195" t="19382" r="77917" b="18148"/>
          <a:stretch/>
        </p:blipFill>
        <p:spPr>
          <a:xfrm>
            <a:off x="4745522" y="939800"/>
            <a:ext cx="2900868" cy="5396468"/>
          </a:xfrm>
          <a:prstGeom prst="rect">
            <a:avLst/>
          </a:prstGeom>
        </p:spPr>
      </p:pic>
      <p:sp>
        <p:nvSpPr>
          <p:cNvPr id="12" name="TextBox 11"/>
          <p:cNvSpPr txBox="1"/>
          <p:nvPr/>
        </p:nvSpPr>
        <p:spPr>
          <a:xfrm>
            <a:off x="5327069" y="196275"/>
            <a:ext cx="1511300" cy="584775"/>
          </a:xfrm>
          <a:prstGeom prst="rect">
            <a:avLst/>
          </a:prstGeom>
          <a:noFill/>
        </p:spPr>
        <p:txBody>
          <a:bodyPr wrap="square" rtlCol="1">
            <a:spAutoFit/>
          </a:bodyPr>
          <a:lstStyle/>
          <a:p>
            <a:r>
              <a:rPr lang="en-US" sz="3200" b="1" dirty="0" smtClean="0">
                <a:solidFill>
                  <a:srgbClr val="00B0F0"/>
                </a:solidFill>
              </a:rPr>
              <a:t>MODEL</a:t>
            </a:r>
            <a:endParaRPr lang="he-IL" sz="3200" b="1" dirty="0">
              <a:solidFill>
                <a:srgbClr val="00B0F0"/>
              </a:solidFill>
            </a:endParaRPr>
          </a:p>
        </p:txBody>
      </p:sp>
      <p:sp>
        <p:nvSpPr>
          <p:cNvPr id="14" name="סוגר מסולסל שמאלי 13"/>
          <p:cNvSpPr/>
          <p:nvPr/>
        </p:nvSpPr>
        <p:spPr>
          <a:xfrm>
            <a:off x="4851133" y="1626632"/>
            <a:ext cx="259882" cy="760433"/>
          </a:xfrm>
          <a:prstGeom prst="leftBrace">
            <a:avLst/>
          </a:prstGeom>
          <a:ln w="57150"/>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15" name="סוגר מסולסל שמאלי 14"/>
          <p:cNvSpPr/>
          <p:nvPr/>
        </p:nvSpPr>
        <p:spPr>
          <a:xfrm>
            <a:off x="4851132" y="3771462"/>
            <a:ext cx="346509" cy="2340580"/>
          </a:xfrm>
          <a:prstGeom prst="leftBrace">
            <a:avLst/>
          </a:prstGeom>
          <a:ln w="57150"/>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16" name="TextBox 15"/>
          <p:cNvSpPr txBox="1"/>
          <p:nvPr/>
        </p:nvSpPr>
        <p:spPr>
          <a:xfrm>
            <a:off x="7931217" y="196275"/>
            <a:ext cx="2620900" cy="584775"/>
          </a:xfrm>
          <a:prstGeom prst="rect">
            <a:avLst/>
          </a:prstGeom>
          <a:noFill/>
        </p:spPr>
        <p:txBody>
          <a:bodyPr wrap="square" rtlCol="1">
            <a:spAutoFit/>
          </a:bodyPr>
          <a:lstStyle/>
          <a:p>
            <a:r>
              <a:rPr lang="en-US" sz="3200" b="1" dirty="0" smtClean="0">
                <a:solidFill>
                  <a:srgbClr val="00B0F0"/>
                </a:solidFill>
              </a:rPr>
              <a:t>VIEWMODEL</a:t>
            </a:r>
            <a:endParaRPr lang="he-IL" sz="3200" b="1" dirty="0">
              <a:solidFill>
                <a:srgbClr val="00B0F0"/>
              </a:solidFill>
            </a:endParaRPr>
          </a:p>
        </p:txBody>
      </p:sp>
      <p:pic>
        <p:nvPicPr>
          <p:cNvPr id="17" name="תמונה 16"/>
          <p:cNvPicPr>
            <a:picLocks noChangeAspect="1"/>
          </p:cNvPicPr>
          <p:nvPr/>
        </p:nvPicPr>
        <p:blipFill rotWithShape="1">
          <a:blip r:embed="rId4"/>
          <a:srcRect l="4583" t="13457" r="79028" b="19382"/>
          <a:stretch/>
        </p:blipFill>
        <p:spPr>
          <a:xfrm>
            <a:off x="8115300" y="892665"/>
            <a:ext cx="2436817" cy="5617070"/>
          </a:xfrm>
          <a:prstGeom prst="rect">
            <a:avLst/>
          </a:prstGeom>
        </p:spPr>
      </p:pic>
      <p:sp>
        <p:nvSpPr>
          <p:cNvPr id="18" name="סוגר מסולסל שמאלי 17"/>
          <p:cNvSpPr/>
          <p:nvPr/>
        </p:nvSpPr>
        <p:spPr>
          <a:xfrm>
            <a:off x="8264412" y="1257300"/>
            <a:ext cx="259882" cy="760433"/>
          </a:xfrm>
          <a:prstGeom prst="leftBrace">
            <a:avLst/>
          </a:prstGeom>
          <a:ln w="57150"/>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19" name="סוגר מסולסל שמאלי 18"/>
          <p:cNvSpPr/>
          <p:nvPr/>
        </p:nvSpPr>
        <p:spPr>
          <a:xfrm>
            <a:off x="8161509" y="4769963"/>
            <a:ext cx="362785" cy="1664164"/>
          </a:xfrm>
          <a:prstGeom prst="leftBrace">
            <a:avLst/>
          </a:prstGeom>
          <a:ln w="57150"/>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Tree>
    <p:extLst>
      <p:ext uri="{BB962C8B-B14F-4D97-AF65-F5344CB8AC3E}">
        <p14:creationId xmlns:p14="http://schemas.microsoft.com/office/powerpoint/2010/main" val="29605285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1"/>
          <p:cNvSpPr>
            <a:spLocks noGrp="1"/>
          </p:cNvSpPr>
          <p:nvPr>
            <p:ph type="title"/>
          </p:nvPr>
        </p:nvSpPr>
        <p:spPr>
          <a:xfrm>
            <a:off x="771601" y="307943"/>
            <a:ext cx="8596668" cy="851555"/>
          </a:xfrm>
        </p:spPr>
        <p:txBody>
          <a:bodyPr>
            <a:normAutofit/>
          </a:bodyPr>
          <a:lstStyle/>
          <a:p>
            <a:pPr algn="r"/>
            <a:r>
              <a:rPr lang="he-IL" sz="4800" dirty="0" smtClean="0">
                <a:latin typeface="Fb Pekan Black" panose="02020503050405020304" pitchFamily="18" charset="-79"/>
                <a:cs typeface="Fb Pekan Black" panose="02020503050405020304" pitchFamily="18" charset="-79"/>
              </a:rPr>
              <a:t>השרת:</a:t>
            </a:r>
            <a:endParaRPr lang="he-IL" sz="4800" dirty="0">
              <a:latin typeface="Fb Pekan Black" panose="02020503050405020304" pitchFamily="18" charset="-79"/>
              <a:cs typeface="Fb Pekan Black" panose="02020503050405020304" pitchFamily="18" charset="-79"/>
            </a:endParaRPr>
          </a:p>
        </p:txBody>
      </p:sp>
      <p:sp>
        <p:nvSpPr>
          <p:cNvPr id="2" name="מציין מיקום תוכן 1"/>
          <p:cNvSpPr>
            <a:spLocks noGrp="1"/>
          </p:cNvSpPr>
          <p:nvPr>
            <p:ph idx="1"/>
          </p:nvPr>
        </p:nvSpPr>
        <p:spPr>
          <a:xfrm>
            <a:off x="2158738" y="1159498"/>
            <a:ext cx="7284946" cy="441209"/>
          </a:xfrm>
        </p:spPr>
        <p:txBody>
          <a:bodyPr/>
          <a:lstStyle/>
          <a:p>
            <a:r>
              <a:rPr lang="he-IL" dirty="0" smtClean="0"/>
              <a:t>עשינו את השרת עבור פונקציה הסופרת כמה </a:t>
            </a:r>
            <a:r>
              <a:rPr lang="he-IL" dirty="0" err="1" smtClean="0"/>
              <a:t>פוסטים</a:t>
            </a:r>
            <a:r>
              <a:rPr lang="he-IL" dirty="0" smtClean="0"/>
              <a:t> מופיעים בדף הבית.</a:t>
            </a:r>
            <a:endParaRPr lang="he-IL" dirty="0"/>
          </a:p>
        </p:txBody>
      </p:sp>
      <p:pic>
        <p:nvPicPr>
          <p:cNvPr id="3" name="תמונה 2"/>
          <p:cNvPicPr>
            <a:picLocks noChangeAspect="1"/>
          </p:cNvPicPr>
          <p:nvPr/>
        </p:nvPicPr>
        <p:blipFill rotWithShape="1">
          <a:blip r:embed="rId2">
            <a:extLst>
              <a:ext uri="{28A0092B-C50C-407E-A947-70E740481C1C}">
                <a14:useLocalDpi xmlns:a14="http://schemas.microsoft.com/office/drawing/2010/main" val="0"/>
              </a:ext>
            </a:extLst>
          </a:blip>
          <a:srcRect r="24614" b="13677"/>
          <a:stretch/>
        </p:blipFill>
        <p:spPr>
          <a:xfrm>
            <a:off x="1536569" y="1696777"/>
            <a:ext cx="7560297" cy="4869606"/>
          </a:xfrm>
          <a:prstGeom prst="rect">
            <a:avLst/>
          </a:prstGeom>
        </p:spPr>
      </p:pic>
    </p:spTree>
    <p:extLst>
      <p:ext uri="{BB962C8B-B14F-4D97-AF65-F5344CB8AC3E}">
        <p14:creationId xmlns:p14="http://schemas.microsoft.com/office/powerpoint/2010/main" val="3445972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erver_ vid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1123" y="612741"/>
            <a:ext cx="10656140" cy="5705475"/>
          </a:xfrm>
          <a:prstGeom prst="rect">
            <a:avLst/>
          </a:prstGeom>
        </p:spPr>
      </p:pic>
    </p:spTree>
    <p:extLst>
      <p:ext uri="{BB962C8B-B14F-4D97-AF65-F5344CB8AC3E}">
        <p14:creationId xmlns:p14="http://schemas.microsoft.com/office/powerpoint/2010/main" val="12000187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83032" y="1724711"/>
            <a:ext cx="2311924" cy="4623848"/>
          </a:xfrm>
          <a:prstGeom prst="rect">
            <a:avLst/>
          </a:prstGeom>
        </p:spPr>
      </p:pic>
      <p:sp>
        <p:nvSpPr>
          <p:cNvPr id="6" name="כותרת 1"/>
          <p:cNvSpPr>
            <a:spLocks noGrp="1"/>
          </p:cNvSpPr>
          <p:nvPr>
            <p:ph type="title"/>
          </p:nvPr>
        </p:nvSpPr>
        <p:spPr>
          <a:xfrm>
            <a:off x="5620476" y="117243"/>
            <a:ext cx="3674480" cy="785567"/>
          </a:xfrm>
        </p:spPr>
        <p:txBody>
          <a:bodyPr>
            <a:normAutofit fontScale="90000"/>
          </a:bodyPr>
          <a:lstStyle/>
          <a:p>
            <a:pPr algn="r"/>
            <a:r>
              <a:rPr lang="he-IL" sz="4800" dirty="0" smtClean="0">
                <a:latin typeface="Fb Pekan Black" panose="02020503050405020304" pitchFamily="18" charset="-79"/>
                <a:cs typeface="Fb Pekan Black" panose="02020503050405020304" pitchFamily="18" charset="-79"/>
              </a:rPr>
              <a:t>תיאור המערכת:</a:t>
            </a:r>
            <a:endParaRPr lang="he-IL" sz="4800" dirty="0">
              <a:latin typeface="Fb Pekan Black" panose="02020503050405020304" pitchFamily="18" charset="-79"/>
              <a:cs typeface="Fb Pekan Black" panose="02020503050405020304" pitchFamily="18" charset="-79"/>
            </a:endParaRPr>
          </a:p>
        </p:txBody>
      </p:sp>
      <p:pic>
        <p:nvPicPr>
          <p:cNvPr id="7" name="תמונה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5561" y="1724711"/>
            <a:ext cx="2309764" cy="4619527"/>
          </a:xfrm>
          <a:prstGeom prst="rect">
            <a:avLst/>
          </a:prstGeom>
        </p:spPr>
      </p:pic>
      <p:sp>
        <p:nvSpPr>
          <p:cNvPr id="8" name="כותרת 1"/>
          <p:cNvSpPr txBox="1">
            <a:spLocks/>
          </p:cNvSpPr>
          <p:nvPr/>
        </p:nvSpPr>
        <p:spPr>
          <a:xfrm>
            <a:off x="7083393" y="992953"/>
            <a:ext cx="1960374" cy="547934"/>
          </a:xfrm>
          <a:prstGeom prst="rect">
            <a:avLst/>
          </a:prstGeom>
        </p:spPr>
        <p:txBody>
          <a:bodyPr vert="horz" lIns="91440" tIns="45720" rIns="91440" bIns="45720" rtlCol="0" anchor="t">
            <a:normAutofit fontScale="75000" lnSpcReduction="20000"/>
          </a:bodyPr>
          <a:lst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r"/>
            <a:r>
              <a:rPr lang="he-IL" sz="2800" dirty="0" smtClean="0">
                <a:latin typeface="Fb Pekan Black" panose="02020503050405020304" pitchFamily="18" charset="-79"/>
                <a:cs typeface="Fb Pekan Black" panose="02020503050405020304" pitchFamily="18" charset="-79"/>
              </a:rPr>
              <a:t>כניסה לאפליקציה:</a:t>
            </a:r>
            <a:endParaRPr lang="he-IL" sz="2800" dirty="0">
              <a:latin typeface="Fb Pekan Black" panose="02020503050405020304" pitchFamily="18" charset="-79"/>
              <a:cs typeface="Fb Pekan Black" panose="02020503050405020304" pitchFamily="18" charset="-79"/>
            </a:endParaRPr>
          </a:p>
        </p:txBody>
      </p:sp>
      <p:sp>
        <p:nvSpPr>
          <p:cNvPr id="9" name="TextBox 8"/>
          <p:cNvSpPr txBox="1"/>
          <p:nvPr/>
        </p:nvSpPr>
        <p:spPr>
          <a:xfrm>
            <a:off x="7407062" y="1263467"/>
            <a:ext cx="1463863" cy="369332"/>
          </a:xfrm>
          <a:prstGeom prst="rect">
            <a:avLst/>
          </a:prstGeom>
          <a:noFill/>
        </p:spPr>
        <p:txBody>
          <a:bodyPr wrap="none" rtlCol="1">
            <a:spAutoFit/>
          </a:bodyPr>
          <a:lstStyle/>
          <a:p>
            <a:r>
              <a:rPr lang="en-US" dirty="0" smtClean="0">
                <a:solidFill>
                  <a:srgbClr val="00B0F0"/>
                </a:solidFill>
              </a:rPr>
              <a:t>startActivity</a:t>
            </a:r>
            <a:endParaRPr lang="he-IL" dirty="0">
              <a:solidFill>
                <a:srgbClr val="00B0F0"/>
              </a:solidFill>
            </a:endParaRPr>
          </a:p>
        </p:txBody>
      </p:sp>
      <p:sp>
        <p:nvSpPr>
          <p:cNvPr id="10" name="כותרת 1"/>
          <p:cNvSpPr txBox="1">
            <a:spLocks/>
          </p:cNvSpPr>
          <p:nvPr/>
        </p:nvSpPr>
        <p:spPr>
          <a:xfrm>
            <a:off x="4477509" y="992953"/>
            <a:ext cx="1960374" cy="547934"/>
          </a:xfrm>
          <a:prstGeom prst="rect">
            <a:avLst/>
          </a:prstGeom>
        </p:spPr>
        <p:txBody>
          <a:bodyPr vert="horz" lIns="91440" tIns="45720" rIns="91440" bIns="45720" rtlCol="0" anchor="t">
            <a:normAutofit fontScale="75000" lnSpcReduction="20000"/>
          </a:bodyPr>
          <a:lst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r"/>
            <a:r>
              <a:rPr lang="he-IL" sz="2800" dirty="0" smtClean="0">
                <a:latin typeface="Fb Pekan Black" panose="02020503050405020304" pitchFamily="18" charset="-79"/>
                <a:cs typeface="Fb Pekan Black" panose="02020503050405020304" pitchFamily="18" charset="-79"/>
              </a:rPr>
              <a:t>הרשמה לאפליקציה:</a:t>
            </a:r>
            <a:endParaRPr lang="he-IL" sz="2800" dirty="0">
              <a:latin typeface="Fb Pekan Black" panose="02020503050405020304" pitchFamily="18" charset="-79"/>
              <a:cs typeface="Fb Pekan Black" panose="02020503050405020304" pitchFamily="18" charset="-79"/>
            </a:endParaRPr>
          </a:p>
        </p:txBody>
      </p:sp>
      <p:sp>
        <p:nvSpPr>
          <p:cNvPr id="11" name="TextBox 10"/>
          <p:cNvSpPr txBox="1"/>
          <p:nvPr/>
        </p:nvSpPr>
        <p:spPr>
          <a:xfrm>
            <a:off x="4552512" y="1261698"/>
            <a:ext cx="1810368" cy="369332"/>
          </a:xfrm>
          <a:prstGeom prst="rect">
            <a:avLst/>
          </a:prstGeom>
          <a:noFill/>
        </p:spPr>
        <p:txBody>
          <a:bodyPr wrap="none" rtlCol="1">
            <a:spAutoFit/>
          </a:bodyPr>
          <a:lstStyle/>
          <a:p>
            <a:r>
              <a:rPr lang="en-US" dirty="0" smtClean="0">
                <a:solidFill>
                  <a:srgbClr val="00B0F0"/>
                </a:solidFill>
              </a:rPr>
              <a:t>RegisterActivity</a:t>
            </a:r>
            <a:endParaRPr lang="he-IL" dirty="0">
              <a:solidFill>
                <a:srgbClr val="00B0F0"/>
              </a:solidFill>
            </a:endParaRPr>
          </a:p>
        </p:txBody>
      </p:sp>
      <p:sp>
        <p:nvSpPr>
          <p:cNvPr id="12" name="כותרת 1"/>
          <p:cNvSpPr txBox="1">
            <a:spLocks/>
          </p:cNvSpPr>
          <p:nvPr/>
        </p:nvSpPr>
        <p:spPr>
          <a:xfrm>
            <a:off x="1262702" y="991184"/>
            <a:ext cx="1960374" cy="547934"/>
          </a:xfrm>
          <a:prstGeom prst="rect">
            <a:avLst/>
          </a:prstGeom>
        </p:spPr>
        <p:txBody>
          <a:bodyPr vert="horz" lIns="91440" tIns="45720" rIns="91440" bIns="45720" rtlCol="0" anchor="t">
            <a:normAutofit fontScale="75000" lnSpcReduction="20000"/>
          </a:bodyPr>
          <a:lst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r"/>
            <a:r>
              <a:rPr lang="he-IL" sz="2800" dirty="0" smtClean="0">
                <a:latin typeface="Fb Pekan Black" panose="02020503050405020304" pitchFamily="18" charset="-79"/>
                <a:cs typeface="Fb Pekan Black" panose="02020503050405020304" pitchFamily="18" charset="-79"/>
              </a:rPr>
              <a:t>כניסה לאפליקציה:</a:t>
            </a:r>
            <a:endParaRPr lang="he-IL" sz="2800" dirty="0">
              <a:latin typeface="Fb Pekan Black" panose="02020503050405020304" pitchFamily="18" charset="-79"/>
              <a:cs typeface="Fb Pekan Black" panose="02020503050405020304" pitchFamily="18" charset="-79"/>
            </a:endParaRPr>
          </a:p>
        </p:txBody>
      </p:sp>
      <p:sp>
        <p:nvSpPr>
          <p:cNvPr id="13" name="TextBox 12"/>
          <p:cNvSpPr txBox="1"/>
          <p:nvPr/>
        </p:nvSpPr>
        <p:spPr>
          <a:xfrm>
            <a:off x="1586371" y="1261698"/>
            <a:ext cx="1463863" cy="369332"/>
          </a:xfrm>
          <a:prstGeom prst="rect">
            <a:avLst/>
          </a:prstGeom>
          <a:noFill/>
        </p:spPr>
        <p:txBody>
          <a:bodyPr wrap="none" rtlCol="1">
            <a:spAutoFit/>
          </a:bodyPr>
          <a:lstStyle/>
          <a:p>
            <a:r>
              <a:rPr lang="en-US" dirty="0" smtClean="0">
                <a:solidFill>
                  <a:srgbClr val="00B0F0"/>
                </a:solidFill>
              </a:rPr>
              <a:t>startActivity</a:t>
            </a:r>
            <a:endParaRPr lang="he-IL" dirty="0">
              <a:solidFill>
                <a:srgbClr val="00B0F0"/>
              </a:solidFill>
            </a:endParaRPr>
          </a:p>
        </p:txBody>
      </p:sp>
      <p:pic>
        <p:nvPicPr>
          <p:cNvPr id="14" name="תמונה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32812" y="1724710"/>
            <a:ext cx="2292678" cy="4585355"/>
          </a:xfrm>
          <a:prstGeom prst="rect">
            <a:avLst/>
          </a:prstGeom>
        </p:spPr>
      </p:pic>
    </p:spTree>
    <p:extLst>
      <p:ext uri="{BB962C8B-B14F-4D97-AF65-F5344CB8AC3E}">
        <p14:creationId xmlns:p14="http://schemas.microsoft.com/office/powerpoint/2010/main" val="37579310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כותרת 1"/>
          <p:cNvSpPr>
            <a:spLocks noGrp="1"/>
          </p:cNvSpPr>
          <p:nvPr>
            <p:ph type="title"/>
          </p:nvPr>
        </p:nvSpPr>
        <p:spPr>
          <a:xfrm>
            <a:off x="5620476" y="117243"/>
            <a:ext cx="3674480" cy="785567"/>
          </a:xfrm>
        </p:spPr>
        <p:txBody>
          <a:bodyPr>
            <a:normAutofit fontScale="90000"/>
          </a:bodyPr>
          <a:lstStyle/>
          <a:p>
            <a:pPr algn="r"/>
            <a:r>
              <a:rPr lang="he-IL" sz="4800" dirty="0" smtClean="0">
                <a:latin typeface="Fb Pekan Black" panose="02020503050405020304" pitchFamily="18" charset="-79"/>
                <a:cs typeface="Fb Pekan Black" panose="02020503050405020304" pitchFamily="18" charset="-79"/>
              </a:rPr>
              <a:t>תיאור המערכת:</a:t>
            </a:r>
            <a:endParaRPr lang="he-IL" sz="4800" dirty="0">
              <a:latin typeface="Fb Pekan Black" panose="02020503050405020304" pitchFamily="18" charset="-79"/>
              <a:cs typeface="Fb Pekan Black" panose="02020503050405020304" pitchFamily="18" charset="-79"/>
            </a:endParaRPr>
          </a:p>
        </p:txBody>
      </p:sp>
      <p:sp>
        <p:nvSpPr>
          <p:cNvPr id="8" name="כותרת 1"/>
          <p:cNvSpPr txBox="1">
            <a:spLocks/>
          </p:cNvSpPr>
          <p:nvPr/>
        </p:nvSpPr>
        <p:spPr>
          <a:xfrm>
            <a:off x="6755820" y="987731"/>
            <a:ext cx="2680538" cy="547934"/>
          </a:xfrm>
          <a:prstGeom prst="rect">
            <a:avLst/>
          </a:prstGeom>
        </p:spPr>
        <p:txBody>
          <a:bodyPr vert="horz" lIns="91440" tIns="45720" rIns="91440" bIns="45720" rtlCol="0" anchor="t">
            <a:noAutofit/>
          </a:bodyPr>
          <a:lst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r"/>
            <a:r>
              <a:rPr lang="he-IL" sz="2000" dirty="0" smtClean="0">
                <a:latin typeface="Fb Pekan Black" panose="02020503050405020304" pitchFamily="18" charset="-79"/>
                <a:cs typeface="Fb Pekan Black" panose="02020503050405020304" pitchFamily="18" charset="-79"/>
              </a:rPr>
              <a:t>מסך ראשי ובחירת הרשאה:</a:t>
            </a:r>
            <a:endParaRPr lang="he-IL" sz="2000" dirty="0">
              <a:latin typeface="Fb Pekan Black" panose="02020503050405020304" pitchFamily="18" charset="-79"/>
              <a:cs typeface="Fb Pekan Black" panose="02020503050405020304" pitchFamily="18" charset="-79"/>
            </a:endParaRPr>
          </a:p>
        </p:txBody>
      </p:sp>
      <p:sp>
        <p:nvSpPr>
          <p:cNvPr id="9" name="TextBox 8"/>
          <p:cNvSpPr txBox="1"/>
          <p:nvPr/>
        </p:nvSpPr>
        <p:spPr>
          <a:xfrm>
            <a:off x="7462050" y="1261698"/>
            <a:ext cx="1454245" cy="369332"/>
          </a:xfrm>
          <a:prstGeom prst="rect">
            <a:avLst/>
          </a:prstGeom>
          <a:noFill/>
        </p:spPr>
        <p:txBody>
          <a:bodyPr wrap="none" rtlCol="1">
            <a:spAutoFit/>
          </a:bodyPr>
          <a:lstStyle/>
          <a:p>
            <a:r>
              <a:rPr lang="en-US" dirty="0" err="1" smtClean="0">
                <a:solidFill>
                  <a:srgbClr val="00B0F0"/>
                </a:solidFill>
              </a:rPr>
              <a:t>MainActivity</a:t>
            </a:r>
            <a:endParaRPr lang="he-IL" dirty="0">
              <a:solidFill>
                <a:srgbClr val="00B0F0"/>
              </a:solidFill>
            </a:endParaRPr>
          </a:p>
        </p:txBody>
      </p:sp>
      <p:sp>
        <p:nvSpPr>
          <p:cNvPr id="10" name="כותרת 1"/>
          <p:cNvSpPr txBox="1">
            <a:spLocks/>
          </p:cNvSpPr>
          <p:nvPr/>
        </p:nvSpPr>
        <p:spPr>
          <a:xfrm>
            <a:off x="4159572" y="942914"/>
            <a:ext cx="1960374" cy="547934"/>
          </a:xfrm>
          <a:prstGeom prst="rect">
            <a:avLst/>
          </a:prstGeom>
        </p:spPr>
        <p:txBody>
          <a:bodyPr vert="horz" lIns="91440" tIns="45720" rIns="91440" bIns="45720" rtlCol="0" anchor="t">
            <a:normAutofit fontScale="97500"/>
          </a:bodyPr>
          <a:lst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r"/>
            <a:r>
              <a:rPr lang="he-IL" sz="2000" dirty="0" smtClean="0">
                <a:latin typeface="Fb Pekan Black" panose="02020503050405020304" pitchFamily="18" charset="-79"/>
                <a:cs typeface="Fb Pekan Black" panose="02020503050405020304" pitchFamily="18" charset="-79"/>
              </a:rPr>
              <a:t>כניסה כלקוח:</a:t>
            </a:r>
            <a:endParaRPr lang="he-IL" sz="2000" dirty="0">
              <a:latin typeface="Fb Pekan Black" panose="02020503050405020304" pitchFamily="18" charset="-79"/>
              <a:cs typeface="Fb Pekan Black" panose="02020503050405020304" pitchFamily="18" charset="-79"/>
            </a:endParaRPr>
          </a:p>
        </p:txBody>
      </p:sp>
      <p:sp>
        <p:nvSpPr>
          <p:cNvPr id="11" name="TextBox 10"/>
          <p:cNvSpPr txBox="1"/>
          <p:nvPr/>
        </p:nvSpPr>
        <p:spPr>
          <a:xfrm>
            <a:off x="4711479" y="1290171"/>
            <a:ext cx="1435009" cy="369332"/>
          </a:xfrm>
          <a:prstGeom prst="rect">
            <a:avLst/>
          </a:prstGeom>
          <a:noFill/>
        </p:spPr>
        <p:txBody>
          <a:bodyPr wrap="none" rtlCol="1">
            <a:spAutoFit/>
          </a:bodyPr>
          <a:lstStyle/>
          <a:p>
            <a:r>
              <a:rPr lang="en-US" dirty="0" err="1" smtClean="0">
                <a:solidFill>
                  <a:srgbClr val="00B0F0"/>
                </a:solidFill>
              </a:rPr>
              <a:t>UserActivity</a:t>
            </a:r>
            <a:endParaRPr lang="he-IL" dirty="0">
              <a:solidFill>
                <a:srgbClr val="00B0F0"/>
              </a:solidFill>
            </a:endParaRPr>
          </a:p>
        </p:txBody>
      </p:sp>
      <p:sp>
        <p:nvSpPr>
          <p:cNvPr id="12" name="כותרת 1"/>
          <p:cNvSpPr txBox="1">
            <a:spLocks/>
          </p:cNvSpPr>
          <p:nvPr/>
        </p:nvSpPr>
        <p:spPr>
          <a:xfrm>
            <a:off x="1262702" y="991184"/>
            <a:ext cx="1960374" cy="547934"/>
          </a:xfrm>
          <a:prstGeom prst="rect">
            <a:avLst/>
          </a:prstGeom>
        </p:spPr>
        <p:txBody>
          <a:bodyPr vert="horz" lIns="91440" tIns="45720" rIns="91440" bIns="45720" rtlCol="0" anchor="t">
            <a:normAutofit fontScale="97500"/>
          </a:bodyPr>
          <a:lst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ctr"/>
            <a:r>
              <a:rPr lang="he-IL" sz="2000" dirty="0" smtClean="0">
                <a:latin typeface="Fb Pekan Black" panose="02020503050405020304" pitchFamily="18" charset="-79"/>
                <a:cs typeface="Fb Pekan Black" panose="02020503050405020304" pitchFamily="18" charset="-79"/>
              </a:rPr>
              <a:t>כניסה כיוצר תוכן:</a:t>
            </a:r>
            <a:endParaRPr lang="he-IL" sz="2000" dirty="0">
              <a:latin typeface="Fb Pekan Black" panose="02020503050405020304" pitchFamily="18" charset="-79"/>
              <a:cs typeface="Fb Pekan Black" panose="02020503050405020304" pitchFamily="18" charset="-79"/>
            </a:endParaRPr>
          </a:p>
        </p:txBody>
      </p:sp>
      <p:sp>
        <p:nvSpPr>
          <p:cNvPr id="13" name="TextBox 12"/>
          <p:cNvSpPr txBox="1"/>
          <p:nvPr/>
        </p:nvSpPr>
        <p:spPr>
          <a:xfrm>
            <a:off x="914147" y="1290171"/>
            <a:ext cx="2481770" cy="369332"/>
          </a:xfrm>
          <a:prstGeom prst="rect">
            <a:avLst/>
          </a:prstGeom>
          <a:noFill/>
        </p:spPr>
        <p:txBody>
          <a:bodyPr wrap="none" rtlCol="1">
            <a:spAutoFit/>
          </a:bodyPr>
          <a:lstStyle/>
          <a:p>
            <a:r>
              <a:rPr lang="en-US" dirty="0" err="1" smtClean="0">
                <a:solidFill>
                  <a:srgbClr val="00B0F0"/>
                </a:solidFill>
              </a:rPr>
              <a:t>CreactContentActivity</a:t>
            </a:r>
            <a:endParaRPr lang="he-IL" dirty="0">
              <a:solidFill>
                <a:srgbClr val="00B0F0"/>
              </a:solidFill>
            </a:endParaRPr>
          </a:p>
        </p:txBody>
      </p:sp>
      <p:pic>
        <p:nvPicPr>
          <p:cNvPr id="2" name="תמונה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24605" y="1720665"/>
            <a:ext cx="2389812" cy="4779623"/>
          </a:xfrm>
          <a:prstGeom prst="rect">
            <a:avLst/>
          </a:prstGeom>
        </p:spPr>
      </p:pic>
      <p:pic>
        <p:nvPicPr>
          <p:cNvPr id="4" name="תמונה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7822" y="1720665"/>
            <a:ext cx="2415225" cy="4830450"/>
          </a:xfrm>
          <a:prstGeom prst="rect">
            <a:avLst/>
          </a:prstGeom>
        </p:spPr>
      </p:pic>
      <p:cxnSp>
        <p:nvCxnSpPr>
          <p:cNvPr id="15" name="מחבר חץ ישר 14"/>
          <p:cNvCxnSpPr/>
          <p:nvPr/>
        </p:nvCxnSpPr>
        <p:spPr>
          <a:xfrm>
            <a:off x="8097625" y="2950590"/>
            <a:ext cx="195134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0098071" y="2425839"/>
            <a:ext cx="1621410" cy="1200329"/>
          </a:xfrm>
          <a:prstGeom prst="rect">
            <a:avLst/>
          </a:prstGeom>
          <a:noFill/>
        </p:spPr>
        <p:txBody>
          <a:bodyPr wrap="square" rtlCol="1">
            <a:spAutoFit/>
          </a:bodyPr>
          <a:lstStyle/>
          <a:p>
            <a:pPr algn="ctr"/>
            <a:r>
              <a:rPr lang="he-IL" sz="2400" b="1" dirty="0" smtClean="0"/>
              <a:t>מרכיב תצוגה 1: תפריט</a:t>
            </a:r>
            <a:endParaRPr lang="he-IL" sz="2400" b="1" dirty="0"/>
          </a:p>
        </p:txBody>
      </p:sp>
      <p:pic>
        <p:nvPicPr>
          <p:cNvPr id="17" name="תמונה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241" y="1701812"/>
            <a:ext cx="2396676" cy="4793352"/>
          </a:xfrm>
          <a:prstGeom prst="rect">
            <a:avLst/>
          </a:prstGeom>
        </p:spPr>
      </p:pic>
    </p:spTree>
    <p:extLst>
      <p:ext uri="{BB962C8B-B14F-4D97-AF65-F5344CB8AC3E}">
        <p14:creationId xmlns:p14="http://schemas.microsoft.com/office/powerpoint/2010/main" val="37726649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5722071" y="175968"/>
            <a:ext cx="3674480" cy="785567"/>
          </a:xfrm>
        </p:spPr>
        <p:txBody>
          <a:bodyPr>
            <a:normAutofit fontScale="90000"/>
          </a:bodyPr>
          <a:lstStyle/>
          <a:p>
            <a:pPr algn="r"/>
            <a:r>
              <a:rPr lang="he-IL" sz="4800" dirty="0">
                <a:latin typeface="Fb Pekan Black" panose="02020503050405020304" pitchFamily="18" charset="-79"/>
                <a:cs typeface="Fb Pekan Black" panose="02020503050405020304" pitchFamily="18" charset="-79"/>
              </a:rPr>
              <a:t>תיאור </a:t>
            </a:r>
            <a:r>
              <a:rPr lang="he-IL" sz="4800" dirty="0" smtClean="0">
                <a:latin typeface="Fb Pekan Black" panose="02020503050405020304" pitchFamily="18" charset="-79"/>
                <a:cs typeface="Fb Pekan Black" panose="02020503050405020304" pitchFamily="18" charset="-79"/>
              </a:rPr>
              <a:t>המערכת:</a:t>
            </a:r>
            <a:endParaRPr lang="he-IL" sz="4800" dirty="0">
              <a:latin typeface="Fb Pekan Black" panose="02020503050405020304" pitchFamily="18" charset="-79"/>
              <a:cs typeface="Fb Pekan Black" panose="02020503050405020304" pitchFamily="18" charset="-79"/>
            </a:endParaRPr>
          </a:p>
        </p:txBody>
      </p:sp>
      <p:sp>
        <p:nvSpPr>
          <p:cNvPr id="3" name="מציין מיקום תוכן 2"/>
          <p:cNvSpPr>
            <a:spLocks noGrp="1"/>
          </p:cNvSpPr>
          <p:nvPr>
            <p:ph idx="1"/>
          </p:nvPr>
        </p:nvSpPr>
        <p:spPr>
          <a:xfrm>
            <a:off x="875297" y="961535"/>
            <a:ext cx="8596668" cy="5517543"/>
          </a:xfrm>
        </p:spPr>
        <p:txBody>
          <a:bodyPr>
            <a:noAutofit/>
          </a:bodyPr>
          <a:lstStyle/>
          <a:p>
            <a:pPr>
              <a:lnSpc>
                <a:spcPct val="160000"/>
              </a:lnSpc>
            </a:pPr>
            <a:r>
              <a:rPr lang="he-IL" sz="1600" b="1" dirty="0"/>
              <a:t>מטרת הפרויקט:</a:t>
            </a:r>
            <a:endParaRPr lang="en-US" sz="1600" dirty="0"/>
          </a:p>
          <a:p>
            <a:pPr>
              <a:lnSpc>
                <a:spcPct val="160000"/>
              </a:lnSpc>
            </a:pPr>
            <a:r>
              <a:rPr lang="en-US" sz="1600" dirty="0"/>
              <a:t>Chic it</a:t>
            </a:r>
            <a:r>
              <a:rPr lang="he-IL" sz="1600" dirty="0"/>
              <a:t> הינה אפליקציה שבה ניתן להתרשם מ"לוקים" שאנשים העלו, עם אופציה להשכיר ולקנות יד </a:t>
            </a:r>
            <a:r>
              <a:rPr lang="he-IL" sz="1600" dirty="0" smtClean="0"/>
              <a:t>שנייה. </a:t>
            </a:r>
            <a:r>
              <a:rPr lang="he-IL" sz="1600" dirty="0"/>
              <a:t>כל לוק מלווה במידע על הפריטים בו. מאיזה חנות ומה המחיר</a:t>
            </a:r>
            <a:r>
              <a:rPr lang="he-IL" sz="1600" b="1" dirty="0" smtClean="0"/>
              <a:t>.</a:t>
            </a:r>
          </a:p>
          <a:p>
            <a:pPr>
              <a:lnSpc>
                <a:spcPct val="160000"/>
              </a:lnSpc>
            </a:pPr>
            <a:r>
              <a:rPr lang="he-IL" sz="1600" b="1" dirty="0" smtClean="0"/>
              <a:t>מרחב הבעיה, המצב כיום והצורך בפתרון:</a:t>
            </a:r>
          </a:p>
          <a:p>
            <a:pPr>
              <a:lnSpc>
                <a:spcPct val="160000"/>
              </a:lnSpc>
            </a:pPr>
            <a:r>
              <a:rPr lang="he-IL" sz="1600" dirty="0"/>
              <a:t>הרבה מאוד אנשים לא מצליחים למצוא את עצמם בקניון, מרוב סגנונות שונים של בגדים. הם מחפשים השראה ללוקים, וללוקים שלמים. הם רוצים להתייעץ, לעקוב אחרי משתמשים שהם מתחברים אליהם ולקבל מידע על הפריטים שהם לובשים. למרות כל המידע שיש ברשתות החברתיות באינטרנט, האפליקציה שלנו נותנת מענה </a:t>
            </a:r>
            <a:r>
              <a:rPr lang="he-IL" sz="1600" dirty="0" err="1"/>
              <a:t>מדוייק</a:t>
            </a:r>
            <a:r>
              <a:rPr lang="he-IL" sz="1600" dirty="0"/>
              <a:t> יותר. </a:t>
            </a:r>
            <a:r>
              <a:rPr lang="he-IL" sz="1600" dirty="0" err="1"/>
              <a:t>הפוסטים</a:t>
            </a:r>
            <a:r>
              <a:rPr lang="he-IL" sz="1600" dirty="0"/>
              <a:t> </a:t>
            </a:r>
            <a:r>
              <a:rPr lang="he-IL" sz="1600" dirty="0" err="1"/>
              <a:t>בפיד</a:t>
            </a:r>
            <a:r>
              <a:rPr lang="he-IL" sz="1600" dirty="0"/>
              <a:t> מופיעים בפורמט נוח וספציפי לפי אלגוריתם שמציג </a:t>
            </a:r>
            <a:r>
              <a:rPr lang="he-IL" sz="1600" dirty="0" err="1"/>
              <a:t>פוסטים</a:t>
            </a:r>
            <a:r>
              <a:rPr lang="he-IL" sz="1600" dirty="0"/>
              <a:t> לפי העדפות וסגנון המשתמש. פשוט צריך לגלול וככה נחשפים לכמויות לוקים שפשוט אפשר ללכת ולרכוש</a:t>
            </a:r>
            <a:r>
              <a:rPr lang="he-IL" sz="1600" dirty="0" smtClean="0"/>
              <a:t>.</a:t>
            </a:r>
            <a:endParaRPr lang="en-US" sz="1600" dirty="0"/>
          </a:p>
        </p:txBody>
      </p:sp>
    </p:spTree>
    <p:extLst>
      <p:ext uri="{BB962C8B-B14F-4D97-AF65-F5344CB8AC3E}">
        <p14:creationId xmlns:p14="http://schemas.microsoft.com/office/powerpoint/2010/main" val="20985729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כותרת 1"/>
          <p:cNvSpPr>
            <a:spLocks noGrp="1"/>
          </p:cNvSpPr>
          <p:nvPr>
            <p:ph type="title"/>
          </p:nvPr>
        </p:nvSpPr>
        <p:spPr>
          <a:xfrm>
            <a:off x="2743200" y="50651"/>
            <a:ext cx="6551756" cy="785567"/>
          </a:xfrm>
        </p:spPr>
        <p:txBody>
          <a:bodyPr>
            <a:normAutofit fontScale="90000"/>
          </a:bodyPr>
          <a:lstStyle/>
          <a:p>
            <a:pPr algn="r"/>
            <a:r>
              <a:rPr lang="he-IL" sz="4800" dirty="0" smtClean="0">
                <a:latin typeface="Fb Pekan Black" panose="02020503050405020304" pitchFamily="18" charset="-79"/>
                <a:cs typeface="Fb Pekan Black" panose="02020503050405020304" pitchFamily="18" charset="-79"/>
              </a:rPr>
              <a:t>תיאור המערכת – בחירה בלקוח :</a:t>
            </a:r>
            <a:endParaRPr lang="he-IL" sz="4800" dirty="0">
              <a:latin typeface="Fb Pekan Black" panose="02020503050405020304" pitchFamily="18" charset="-79"/>
              <a:cs typeface="Fb Pekan Black" panose="02020503050405020304" pitchFamily="18" charset="-79"/>
            </a:endParaRPr>
          </a:p>
        </p:txBody>
      </p:sp>
      <p:sp>
        <p:nvSpPr>
          <p:cNvPr id="8" name="כותרת 1"/>
          <p:cNvSpPr txBox="1">
            <a:spLocks/>
          </p:cNvSpPr>
          <p:nvPr/>
        </p:nvSpPr>
        <p:spPr>
          <a:xfrm>
            <a:off x="9470200" y="923106"/>
            <a:ext cx="1766274" cy="439921"/>
          </a:xfrm>
          <a:prstGeom prst="rect">
            <a:avLst/>
          </a:prstGeom>
        </p:spPr>
        <p:txBody>
          <a:bodyPr vert="horz" lIns="91440" tIns="45720" rIns="91440" bIns="45720" rtlCol="0" anchor="t">
            <a:noAutofit/>
          </a:bodyPr>
          <a:lst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ctr"/>
            <a:r>
              <a:rPr lang="he-IL" sz="2000" dirty="0" smtClean="0">
                <a:solidFill>
                  <a:schemeClr val="tx1"/>
                </a:solidFill>
                <a:latin typeface="Fb Pekan Black" panose="02020503050405020304" pitchFamily="18" charset="-79"/>
                <a:cs typeface="Fb Pekan Black" panose="02020503050405020304" pitchFamily="18" charset="-79"/>
              </a:rPr>
              <a:t>פרופיל שלי:</a:t>
            </a:r>
            <a:endParaRPr lang="he-IL" sz="2000" dirty="0">
              <a:solidFill>
                <a:schemeClr val="tx1"/>
              </a:solidFill>
              <a:latin typeface="Fb Pekan Black" panose="02020503050405020304" pitchFamily="18" charset="-79"/>
              <a:cs typeface="Fb Pekan Black" panose="02020503050405020304" pitchFamily="18" charset="-79"/>
            </a:endParaRPr>
          </a:p>
        </p:txBody>
      </p:sp>
      <p:sp>
        <p:nvSpPr>
          <p:cNvPr id="9" name="TextBox 8"/>
          <p:cNvSpPr txBox="1"/>
          <p:nvPr/>
        </p:nvSpPr>
        <p:spPr>
          <a:xfrm>
            <a:off x="9390711" y="1191851"/>
            <a:ext cx="1845763" cy="369332"/>
          </a:xfrm>
          <a:prstGeom prst="rect">
            <a:avLst/>
          </a:prstGeom>
          <a:noFill/>
        </p:spPr>
        <p:txBody>
          <a:bodyPr wrap="none" rtlCol="1">
            <a:spAutoFit/>
          </a:bodyPr>
          <a:lstStyle/>
          <a:p>
            <a:r>
              <a:rPr lang="en-US" dirty="0" smtClean="0"/>
              <a:t>ProfileFragment</a:t>
            </a:r>
            <a:endParaRPr lang="he-IL" dirty="0"/>
          </a:p>
        </p:txBody>
      </p:sp>
      <p:sp>
        <p:nvSpPr>
          <p:cNvPr id="10" name="כותרת 1"/>
          <p:cNvSpPr txBox="1">
            <a:spLocks/>
          </p:cNvSpPr>
          <p:nvPr/>
        </p:nvSpPr>
        <p:spPr>
          <a:xfrm>
            <a:off x="5467323" y="724950"/>
            <a:ext cx="1960374" cy="547934"/>
          </a:xfrm>
          <a:prstGeom prst="rect">
            <a:avLst/>
          </a:prstGeom>
        </p:spPr>
        <p:txBody>
          <a:bodyPr vert="horz" lIns="91440" tIns="45720" rIns="91440" bIns="45720" rtlCol="0" anchor="t">
            <a:normAutofit fontScale="97500"/>
          </a:bodyPr>
          <a:lst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ctr"/>
            <a:r>
              <a:rPr lang="he-IL" sz="2000" dirty="0" smtClean="0">
                <a:latin typeface="Fb Pekan Black" panose="02020503050405020304" pitchFamily="18" charset="-79"/>
                <a:cs typeface="Fb Pekan Black" panose="02020503050405020304" pitchFamily="18" charset="-79"/>
              </a:rPr>
              <a:t>חיפוש:</a:t>
            </a:r>
            <a:endParaRPr lang="he-IL" sz="2000" dirty="0">
              <a:latin typeface="Fb Pekan Black" panose="02020503050405020304" pitchFamily="18" charset="-79"/>
              <a:cs typeface="Fb Pekan Black" panose="02020503050405020304" pitchFamily="18" charset="-79"/>
            </a:endParaRPr>
          </a:p>
        </p:txBody>
      </p:sp>
      <p:sp>
        <p:nvSpPr>
          <p:cNvPr id="11" name="TextBox 10"/>
          <p:cNvSpPr txBox="1"/>
          <p:nvPr/>
        </p:nvSpPr>
        <p:spPr>
          <a:xfrm>
            <a:off x="5492889" y="993695"/>
            <a:ext cx="1859805" cy="369332"/>
          </a:xfrm>
          <a:prstGeom prst="rect">
            <a:avLst/>
          </a:prstGeom>
          <a:noFill/>
        </p:spPr>
        <p:txBody>
          <a:bodyPr wrap="none" rtlCol="1">
            <a:spAutoFit/>
          </a:bodyPr>
          <a:lstStyle/>
          <a:p>
            <a:r>
              <a:rPr lang="en-US" dirty="0" err="1" smtClean="0">
                <a:solidFill>
                  <a:srgbClr val="00B0F0"/>
                </a:solidFill>
              </a:rPr>
              <a:t>SearchFragment</a:t>
            </a:r>
            <a:endParaRPr lang="he-IL" dirty="0">
              <a:solidFill>
                <a:srgbClr val="00B0F0"/>
              </a:solidFill>
            </a:endParaRPr>
          </a:p>
        </p:txBody>
      </p:sp>
      <p:sp>
        <p:nvSpPr>
          <p:cNvPr id="12" name="כותרת 1"/>
          <p:cNvSpPr txBox="1">
            <a:spLocks/>
          </p:cNvSpPr>
          <p:nvPr/>
        </p:nvSpPr>
        <p:spPr>
          <a:xfrm>
            <a:off x="1262702" y="991184"/>
            <a:ext cx="1960374" cy="547934"/>
          </a:xfrm>
          <a:prstGeom prst="rect">
            <a:avLst/>
          </a:prstGeom>
        </p:spPr>
        <p:txBody>
          <a:bodyPr vert="horz" lIns="91440" tIns="45720" rIns="91440" bIns="45720" rtlCol="0" anchor="t">
            <a:normAutofit fontScale="97500"/>
          </a:bodyPr>
          <a:lst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ctr"/>
            <a:r>
              <a:rPr lang="he-IL" sz="2000" dirty="0" smtClean="0">
                <a:latin typeface="Fb Pekan Black" panose="02020503050405020304" pitchFamily="18" charset="-79"/>
                <a:cs typeface="Fb Pekan Black" panose="02020503050405020304" pitchFamily="18" charset="-79"/>
              </a:rPr>
              <a:t>דף הבית:</a:t>
            </a:r>
            <a:endParaRPr lang="he-IL" sz="2000" dirty="0">
              <a:latin typeface="Fb Pekan Black" panose="02020503050405020304" pitchFamily="18" charset="-79"/>
              <a:cs typeface="Fb Pekan Black" panose="02020503050405020304" pitchFamily="18" charset="-79"/>
            </a:endParaRPr>
          </a:p>
        </p:txBody>
      </p:sp>
      <p:sp>
        <p:nvSpPr>
          <p:cNvPr id="13" name="TextBox 12"/>
          <p:cNvSpPr txBox="1"/>
          <p:nvPr/>
        </p:nvSpPr>
        <p:spPr>
          <a:xfrm>
            <a:off x="1286610" y="1261698"/>
            <a:ext cx="1763624" cy="369332"/>
          </a:xfrm>
          <a:prstGeom prst="rect">
            <a:avLst/>
          </a:prstGeom>
          <a:noFill/>
        </p:spPr>
        <p:txBody>
          <a:bodyPr wrap="none" rtlCol="1">
            <a:spAutoFit/>
          </a:bodyPr>
          <a:lstStyle/>
          <a:p>
            <a:r>
              <a:rPr lang="en-US" dirty="0" err="1" smtClean="0">
                <a:solidFill>
                  <a:srgbClr val="00B0F0"/>
                </a:solidFill>
              </a:rPr>
              <a:t>HomeFragment</a:t>
            </a:r>
            <a:endParaRPr lang="he-IL" dirty="0">
              <a:solidFill>
                <a:srgbClr val="00B0F0"/>
              </a:solidFill>
            </a:endParaRPr>
          </a:p>
        </p:txBody>
      </p:sp>
      <p:pic>
        <p:nvPicPr>
          <p:cNvPr id="2" name="תמונה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94956" y="1721915"/>
            <a:ext cx="2116762" cy="4706979"/>
          </a:xfrm>
          <a:prstGeom prst="rect">
            <a:avLst/>
          </a:prstGeom>
        </p:spPr>
      </p:pic>
      <p:pic>
        <p:nvPicPr>
          <p:cNvPr id="4" name="תמונה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1817" y="1791762"/>
            <a:ext cx="2299483" cy="4598966"/>
          </a:xfrm>
          <a:prstGeom prst="rect">
            <a:avLst/>
          </a:prstGeom>
        </p:spPr>
      </p:pic>
      <p:pic>
        <p:nvPicPr>
          <p:cNvPr id="5" name="תמונה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1067" y="1791762"/>
            <a:ext cx="2283644" cy="4567287"/>
          </a:xfrm>
          <a:prstGeom prst="rect">
            <a:avLst/>
          </a:prstGeom>
        </p:spPr>
      </p:pic>
      <p:cxnSp>
        <p:nvCxnSpPr>
          <p:cNvPr id="15" name="מחבר חץ ישר 14"/>
          <p:cNvCxnSpPr/>
          <p:nvPr/>
        </p:nvCxnSpPr>
        <p:spPr>
          <a:xfrm>
            <a:off x="3902697" y="1631030"/>
            <a:ext cx="436738" cy="84248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9" name="אליפסה 18"/>
          <p:cNvSpPr/>
          <p:nvPr/>
        </p:nvSpPr>
        <p:spPr>
          <a:xfrm>
            <a:off x="3395868" y="1015662"/>
            <a:ext cx="706522" cy="63630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TextBox 19"/>
          <p:cNvSpPr txBox="1"/>
          <p:nvPr/>
        </p:nvSpPr>
        <p:spPr>
          <a:xfrm>
            <a:off x="3399197" y="1077453"/>
            <a:ext cx="710353" cy="461665"/>
          </a:xfrm>
          <a:prstGeom prst="rect">
            <a:avLst/>
          </a:prstGeom>
          <a:noFill/>
        </p:spPr>
        <p:txBody>
          <a:bodyPr wrap="square" rtlCol="1">
            <a:spAutoFit/>
          </a:bodyPr>
          <a:lstStyle/>
          <a:p>
            <a:pPr algn="ctr"/>
            <a:r>
              <a:rPr lang="he-IL" sz="1200" dirty="0" smtClean="0">
                <a:solidFill>
                  <a:srgbClr val="00B0F0"/>
                </a:solidFill>
              </a:rPr>
              <a:t>לפי טווח מחירים</a:t>
            </a:r>
            <a:endParaRPr lang="he-IL" sz="1200" dirty="0">
              <a:solidFill>
                <a:srgbClr val="00B0F0"/>
              </a:solidFill>
            </a:endParaRPr>
          </a:p>
        </p:txBody>
      </p:sp>
      <p:pic>
        <p:nvPicPr>
          <p:cNvPr id="22" name="תמונה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20420" y="1721915"/>
            <a:ext cx="2125617" cy="4726671"/>
          </a:xfrm>
          <a:prstGeom prst="rect">
            <a:avLst/>
          </a:prstGeom>
        </p:spPr>
      </p:pic>
      <p:cxnSp>
        <p:nvCxnSpPr>
          <p:cNvPr id="23" name="מחבר חץ ישר 22"/>
          <p:cNvCxnSpPr>
            <a:stCxn id="24" idx="4"/>
          </p:cNvCxnSpPr>
          <p:nvPr/>
        </p:nvCxnSpPr>
        <p:spPr>
          <a:xfrm flipH="1">
            <a:off x="7516824" y="1615833"/>
            <a:ext cx="702180" cy="77284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אליפסה 23"/>
          <p:cNvSpPr/>
          <p:nvPr/>
        </p:nvSpPr>
        <p:spPr>
          <a:xfrm>
            <a:off x="7865743" y="979525"/>
            <a:ext cx="706522" cy="63630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 name="TextBox 24"/>
          <p:cNvSpPr txBox="1"/>
          <p:nvPr/>
        </p:nvSpPr>
        <p:spPr>
          <a:xfrm>
            <a:off x="7869072" y="1041316"/>
            <a:ext cx="710353" cy="461665"/>
          </a:xfrm>
          <a:prstGeom prst="rect">
            <a:avLst/>
          </a:prstGeom>
          <a:noFill/>
        </p:spPr>
        <p:txBody>
          <a:bodyPr wrap="square" rtlCol="1">
            <a:spAutoFit/>
          </a:bodyPr>
          <a:lstStyle/>
          <a:p>
            <a:pPr algn="ctr"/>
            <a:r>
              <a:rPr lang="he-IL" sz="1200" dirty="0" smtClean="0">
                <a:solidFill>
                  <a:srgbClr val="00B0F0"/>
                </a:solidFill>
              </a:rPr>
              <a:t>לפי תיאור</a:t>
            </a:r>
            <a:endParaRPr lang="he-IL" sz="1200" dirty="0">
              <a:solidFill>
                <a:srgbClr val="00B0F0"/>
              </a:solidFill>
            </a:endParaRPr>
          </a:p>
        </p:txBody>
      </p:sp>
    </p:spTree>
    <p:extLst>
      <p:ext uri="{BB962C8B-B14F-4D97-AF65-F5344CB8AC3E}">
        <p14:creationId xmlns:p14="http://schemas.microsoft.com/office/powerpoint/2010/main" val="16517248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כותרת 1"/>
          <p:cNvSpPr>
            <a:spLocks noGrp="1"/>
          </p:cNvSpPr>
          <p:nvPr>
            <p:ph type="title"/>
          </p:nvPr>
        </p:nvSpPr>
        <p:spPr>
          <a:xfrm>
            <a:off x="2743200" y="117243"/>
            <a:ext cx="6551756" cy="785567"/>
          </a:xfrm>
        </p:spPr>
        <p:txBody>
          <a:bodyPr>
            <a:normAutofit fontScale="90000"/>
          </a:bodyPr>
          <a:lstStyle/>
          <a:p>
            <a:pPr algn="r"/>
            <a:r>
              <a:rPr lang="he-IL" sz="4800" dirty="0" smtClean="0">
                <a:latin typeface="Fb Pekan Black" panose="02020503050405020304" pitchFamily="18" charset="-79"/>
                <a:cs typeface="Fb Pekan Black" panose="02020503050405020304" pitchFamily="18" charset="-79"/>
              </a:rPr>
              <a:t>תיאור המערכת – בחירה ביוצר תוכן :</a:t>
            </a:r>
            <a:endParaRPr lang="he-IL" sz="4800" dirty="0">
              <a:latin typeface="Fb Pekan Black" panose="02020503050405020304" pitchFamily="18" charset="-79"/>
              <a:cs typeface="Fb Pekan Black" panose="02020503050405020304" pitchFamily="18" charset="-79"/>
            </a:endParaRPr>
          </a:p>
        </p:txBody>
      </p:sp>
      <p:sp>
        <p:nvSpPr>
          <p:cNvPr id="8" name="כותרת 1"/>
          <p:cNvSpPr txBox="1">
            <a:spLocks/>
          </p:cNvSpPr>
          <p:nvPr/>
        </p:nvSpPr>
        <p:spPr>
          <a:xfrm>
            <a:off x="4400127" y="902810"/>
            <a:ext cx="1766274" cy="439921"/>
          </a:xfrm>
          <a:prstGeom prst="rect">
            <a:avLst/>
          </a:prstGeom>
        </p:spPr>
        <p:txBody>
          <a:bodyPr vert="horz" lIns="91440" tIns="45720" rIns="91440" bIns="45720" rtlCol="0" anchor="t">
            <a:noAutofit/>
          </a:bodyPr>
          <a:lst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ctr"/>
            <a:r>
              <a:rPr lang="he-IL" sz="2000" dirty="0" smtClean="0">
                <a:latin typeface="Fb Pekan Black" panose="02020503050405020304" pitchFamily="18" charset="-79"/>
                <a:cs typeface="Fb Pekan Black" panose="02020503050405020304" pitchFamily="18" charset="-79"/>
              </a:rPr>
              <a:t>פרופיל שלי:</a:t>
            </a:r>
            <a:endParaRPr lang="he-IL" sz="2000" dirty="0">
              <a:latin typeface="Fb Pekan Black" panose="02020503050405020304" pitchFamily="18" charset="-79"/>
              <a:cs typeface="Fb Pekan Black" panose="02020503050405020304" pitchFamily="18" charset="-79"/>
            </a:endParaRPr>
          </a:p>
        </p:txBody>
      </p:sp>
      <p:sp>
        <p:nvSpPr>
          <p:cNvPr id="9" name="TextBox 8"/>
          <p:cNvSpPr txBox="1"/>
          <p:nvPr/>
        </p:nvSpPr>
        <p:spPr>
          <a:xfrm>
            <a:off x="4320638" y="1171555"/>
            <a:ext cx="1845763" cy="369332"/>
          </a:xfrm>
          <a:prstGeom prst="rect">
            <a:avLst/>
          </a:prstGeom>
          <a:noFill/>
        </p:spPr>
        <p:txBody>
          <a:bodyPr wrap="none" rtlCol="1">
            <a:spAutoFit/>
          </a:bodyPr>
          <a:lstStyle/>
          <a:p>
            <a:r>
              <a:rPr lang="en-US" dirty="0" smtClean="0">
                <a:solidFill>
                  <a:srgbClr val="00B0F0"/>
                </a:solidFill>
              </a:rPr>
              <a:t>ProfileFragment</a:t>
            </a:r>
            <a:endParaRPr lang="he-IL" dirty="0">
              <a:solidFill>
                <a:srgbClr val="00B0F0"/>
              </a:solidFill>
            </a:endParaRPr>
          </a:p>
        </p:txBody>
      </p:sp>
      <p:sp>
        <p:nvSpPr>
          <p:cNvPr id="10" name="כותרת 1"/>
          <p:cNvSpPr txBox="1">
            <a:spLocks/>
          </p:cNvSpPr>
          <p:nvPr/>
        </p:nvSpPr>
        <p:spPr>
          <a:xfrm>
            <a:off x="7192953" y="902810"/>
            <a:ext cx="1960374" cy="547934"/>
          </a:xfrm>
          <a:prstGeom prst="rect">
            <a:avLst/>
          </a:prstGeom>
        </p:spPr>
        <p:txBody>
          <a:bodyPr vert="horz" lIns="91440" tIns="45720" rIns="91440" bIns="45720" rtlCol="0" anchor="t">
            <a:normAutofit fontScale="97500"/>
          </a:bodyPr>
          <a:lst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ctr"/>
            <a:r>
              <a:rPr lang="he-IL" sz="2000" dirty="0" smtClean="0">
                <a:latin typeface="Fb Pekan Black" panose="02020503050405020304" pitchFamily="18" charset="-79"/>
                <a:cs typeface="Fb Pekan Black" panose="02020503050405020304" pitchFamily="18" charset="-79"/>
              </a:rPr>
              <a:t>העלאת פוסט -לוק:</a:t>
            </a:r>
            <a:endParaRPr lang="he-IL" sz="2000" dirty="0">
              <a:latin typeface="Fb Pekan Black" panose="02020503050405020304" pitchFamily="18" charset="-79"/>
              <a:cs typeface="Fb Pekan Black" panose="02020503050405020304" pitchFamily="18" charset="-79"/>
            </a:endParaRPr>
          </a:p>
        </p:txBody>
      </p:sp>
      <p:sp>
        <p:nvSpPr>
          <p:cNvPr id="11" name="TextBox 10"/>
          <p:cNvSpPr txBox="1"/>
          <p:nvPr/>
        </p:nvSpPr>
        <p:spPr>
          <a:xfrm>
            <a:off x="7472275" y="1171555"/>
            <a:ext cx="1401730" cy="369332"/>
          </a:xfrm>
          <a:prstGeom prst="rect">
            <a:avLst/>
          </a:prstGeom>
          <a:noFill/>
        </p:spPr>
        <p:txBody>
          <a:bodyPr wrap="none" rtlCol="1">
            <a:spAutoFit/>
          </a:bodyPr>
          <a:lstStyle/>
          <a:p>
            <a:r>
              <a:rPr lang="en-US" dirty="0" err="1" smtClean="0">
                <a:solidFill>
                  <a:srgbClr val="00B0F0"/>
                </a:solidFill>
              </a:rPr>
              <a:t>PostActivity</a:t>
            </a:r>
            <a:endParaRPr lang="he-IL" dirty="0">
              <a:solidFill>
                <a:srgbClr val="00B0F0"/>
              </a:solidFill>
            </a:endParaRPr>
          </a:p>
        </p:txBody>
      </p:sp>
      <p:pic>
        <p:nvPicPr>
          <p:cNvPr id="2" name="תמונה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24882" y="1701619"/>
            <a:ext cx="2192707" cy="4706979"/>
          </a:xfrm>
          <a:prstGeom prst="rect">
            <a:avLst/>
          </a:prstGeom>
        </p:spPr>
      </p:pic>
      <p:pic>
        <p:nvPicPr>
          <p:cNvPr id="3" name="תמונה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01886" y="1701619"/>
            <a:ext cx="2293070" cy="4586140"/>
          </a:xfrm>
          <a:prstGeom prst="rect">
            <a:avLst/>
          </a:prstGeom>
        </p:spPr>
      </p:pic>
      <p:pic>
        <p:nvPicPr>
          <p:cNvPr id="14" name="תמונה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23520" y="1791762"/>
            <a:ext cx="2273824" cy="4547647"/>
          </a:xfrm>
          <a:prstGeom prst="rect">
            <a:avLst/>
          </a:prstGeom>
        </p:spPr>
      </p:pic>
      <p:sp>
        <p:nvSpPr>
          <p:cNvPr id="15" name="כותרת 1"/>
          <p:cNvSpPr txBox="1">
            <a:spLocks/>
          </p:cNvSpPr>
          <p:nvPr/>
        </p:nvSpPr>
        <p:spPr>
          <a:xfrm>
            <a:off x="1396465" y="995334"/>
            <a:ext cx="1960374" cy="547934"/>
          </a:xfrm>
          <a:prstGeom prst="rect">
            <a:avLst/>
          </a:prstGeom>
        </p:spPr>
        <p:txBody>
          <a:bodyPr vert="horz" lIns="91440" tIns="45720" rIns="91440" bIns="45720" rtlCol="0" anchor="t">
            <a:normAutofit fontScale="97500"/>
          </a:bodyPr>
          <a:lst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ctr"/>
            <a:r>
              <a:rPr lang="he-IL" sz="2000" dirty="0" smtClean="0">
                <a:latin typeface="Fb Pekan Black" panose="02020503050405020304" pitchFamily="18" charset="-79"/>
                <a:cs typeface="Fb Pekan Black" panose="02020503050405020304" pitchFamily="18" charset="-79"/>
              </a:rPr>
              <a:t>עריכת הפרופיל שלי</a:t>
            </a:r>
            <a:endParaRPr lang="he-IL" sz="2000" dirty="0">
              <a:latin typeface="Fb Pekan Black" panose="02020503050405020304" pitchFamily="18" charset="-79"/>
              <a:cs typeface="Fb Pekan Black" panose="02020503050405020304" pitchFamily="18" charset="-79"/>
            </a:endParaRPr>
          </a:p>
        </p:txBody>
      </p:sp>
      <p:sp>
        <p:nvSpPr>
          <p:cNvPr id="16" name="TextBox 15"/>
          <p:cNvSpPr txBox="1"/>
          <p:nvPr/>
        </p:nvSpPr>
        <p:spPr>
          <a:xfrm>
            <a:off x="1246179" y="1261698"/>
            <a:ext cx="2060565" cy="369332"/>
          </a:xfrm>
          <a:prstGeom prst="rect">
            <a:avLst/>
          </a:prstGeom>
          <a:noFill/>
        </p:spPr>
        <p:txBody>
          <a:bodyPr wrap="none" rtlCol="1">
            <a:spAutoFit/>
          </a:bodyPr>
          <a:lstStyle/>
          <a:p>
            <a:r>
              <a:rPr lang="en-US" dirty="0" err="1" smtClean="0">
                <a:solidFill>
                  <a:srgbClr val="00B0F0"/>
                </a:solidFill>
              </a:rPr>
              <a:t>EditProfileActivity</a:t>
            </a:r>
            <a:endParaRPr lang="he-IL" dirty="0">
              <a:solidFill>
                <a:srgbClr val="00B0F0"/>
              </a:solidFill>
            </a:endParaRPr>
          </a:p>
        </p:txBody>
      </p:sp>
      <p:cxnSp>
        <p:nvCxnSpPr>
          <p:cNvPr id="17" name="מחבר חץ ישר 16"/>
          <p:cNvCxnSpPr/>
          <p:nvPr/>
        </p:nvCxnSpPr>
        <p:spPr>
          <a:xfrm flipH="1" flipV="1">
            <a:off x="2356701" y="2403835"/>
            <a:ext cx="1868183" cy="49962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35582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כותרת 1"/>
          <p:cNvSpPr>
            <a:spLocks noGrp="1"/>
          </p:cNvSpPr>
          <p:nvPr>
            <p:ph type="title"/>
          </p:nvPr>
        </p:nvSpPr>
        <p:spPr>
          <a:xfrm>
            <a:off x="2743200" y="117243"/>
            <a:ext cx="6551756" cy="785567"/>
          </a:xfrm>
        </p:spPr>
        <p:txBody>
          <a:bodyPr>
            <a:normAutofit fontScale="90000"/>
          </a:bodyPr>
          <a:lstStyle/>
          <a:p>
            <a:pPr algn="r"/>
            <a:r>
              <a:rPr lang="he-IL" sz="4800" dirty="0" smtClean="0">
                <a:latin typeface="Fb Pekan Black" panose="02020503050405020304" pitchFamily="18" charset="-79"/>
                <a:cs typeface="Fb Pekan Black" panose="02020503050405020304" pitchFamily="18" charset="-79"/>
              </a:rPr>
              <a:t>מרכיבי תצוגה נוספים:</a:t>
            </a:r>
            <a:endParaRPr lang="he-IL" sz="4800" dirty="0">
              <a:latin typeface="Fb Pekan Black" panose="02020503050405020304" pitchFamily="18" charset="-79"/>
              <a:cs typeface="Fb Pekan Black" panose="02020503050405020304" pitchFamily="18" charset="-79"/>
            </a:endParaRPr>
          </a:p>
        </p:txBody>
      </p:sp>
      <p:sp>
        <p:nvSpPr>
          <p:cNvPr id="10" name="כותרת 1"/>
          <p:cNvSpPr txBox="1">
            <a:spLocks/>
          </p:cNvSpPr>
          <p:nvPr/>
        </p:nvSpPr>
        <p:spPr>
          <a:xfrm>
            <a:off x="8213972" y="1137911"/>
            <a:ext cx="1960374" cy="547934"/>
          </a:xfrm>
          <a:prstGeom prst="rect">
            <a:avLst/>
          </a:prstGeom>
        </p:spPr>
        <p:txBody>
          <a:bodyPr vert="horz" lIns="91440" tIns="45720" rIns="91440" bIns="45720" rtlCol="0" anchor="t">
            <a:normAutofit fontScale="97500"/>
          </a:bodyPr>
          <a:lst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ctr"/>
            <a:r>
              <a:rPr lang="he-IL" sz="2400" dirty="0" smtClean="0">
                <a:latin typeface="Fb Pekan Black" panose="02020503050405020304" pitchFamily="18" charset="-79"/>
                <a:cs typeface="Fb Pekan Black" panose="02020503050405020304" pitchFamily="18" charset="-79"/>
              </a:rPr>
              <a:t>דיאלוגים:</a:t>
            </a:r>
            <a:endParaRPr lang="he-IL" sz="2400" dirty="0">
              <a:latin typeface="Fb Pekan Black" panose="02020503050405020304" pitchFamily="18" charset="-79"/>
              <a:cs typeface="Fb Pekan Black" panose="02020503050405020304" pitchFamily="18" charset="-79"/>
            </a:endParaRPr>
          </a:p>
        </p:txBody>
      </p:sp>
      <p:sp>
        <p:nvSpPr>
          <p:cNvPr id="15" name="כותרת 1"/>
          <p:cNvSpPr txBox="1">
            <a:spLocks/>
          </p:cNvSpPr>
          <p:nvPr/>
        </p:nvSpPr>
        <p:spPr>
          <a:xfrm>
            <a:off x="1575458" y="802104"/>
            <a:ext cx="4005210" cy="547934"/>
          </a:xfrm>
          <a:prstGeom prst="rect">
            <a:avLst/>
          </a:prstGeom>
        </p:spPr>
        <p:txBody>
          <a:bodyPr vert="horz" lIns="91440" tIns="45720" rIns="91440" bIns="45720" rtlCol="0" anchor="t">
            <a:noAutofit/>
          </a:bodyPr>
          <a:lst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ctr"/>
            <a:r>
              <a:rPr lang="he-IL" sz="2400" dirty="0" smtClean="0">
                <a:latin typeface="Fb Pekan Black" panose="02020503050405020304" pitchFamily="18" charset="-79"/>
                <a:cs typeface="Fb Pekan Black" panose="02020503050405020304" pitchFamily="18" charset="-79"/>
              </a:rPr>
              <a:t>מעבר למסכים אחרים בטלפון:</a:t>
            </a:r>
            <a:endParaRPr lang="he-IL" sz="2400" dirty="0">
              <a:latin typeface="Fb Pekan Black" panose="02020503050405020304" pitchFamily="18" charset="-79"/>
              <a:cs typeface="Fb Pekan Black" panose="02020503050405020304" pitchFamily="18" charset="-79"/>
            </a:endParaRPr>
          </a:p>
        </p:txBody>
      </p:sp>
      <p:pic>
        <p:nvPicPr>
          <p:cNvPr id="4" name="תמונה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37136" y="2257008"/>
            <a:ext cx="2000839" cy="4001678"/>
          </a:xfrm>
          <a:prstGeom prst="rect">
            <a:avLst/>
          </a:prstGeom>
        </p:spPr>
      </p:pic>
      <p:pic>
        <p:nvPicPr>
          <p:cNvPr id="5" name="תמונה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8055" y="2211298"/>
            <a:ext cx="1820139" cy="4047388"/>
          </a:xfrm>
          <a:prstGeom prst="rect">
            <a:avLst/>
          </a:prstGeom>
        </p:spPr>
      </p:pic>
      <p:pic>
        <p:nvPicPr>
          <p:cNvPr id="7" name="תמונה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41019" y="2085772"/>
            <a:ext cx="1866311" cy="4150059"/>
          </a:xfrm>
          <a:prstGeom prst="rect">
            <a:avLst/>
          </a:prstGeom>
        </p:spPr>
      </p:pic>
      <p:pic>
        <p:nvPicPr>
          <p:cNvPr id="12" name="תמונה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0470" y="1820404"/>
            <a:ext cx="2104986" cy="4680794"/>
          </a:xfrm>
          <a:prstGeom prst="rect">
            <a:avLst/>
          </a:prstGeom>
        </p:spPr>
      </p:pic>
      <p:sp>
        <p:nvSpPr>
          <p:cNvPr id="18" name="כותרת 1"/>
          <p:cNvSpPr txBox="1">
            <a:spLocks/>
          </p:cNvSpPr>
          <p:nvPr/>
        </p:nvSpPr>
        <p:spPr>
          <a:xfrm>
            <a:off x="7267181" y="1709074"/>
            <a:ext cx="1960374" cy="547934"/>
          </a:xfrm>
          <a:prstGeom prst="rect">
            <a:avLst/>
          </a:prstGeom>
        </p:spPr>
        <p:txBody>
          <a:bodyPr vert="horz" lIns="91440" tIns="45720" rIns="91440" bIns="45720" rtlCol="0" anchor="t">
            <a:normAutofit fontScale="97500"/>
          </a:bodyPr>
          <a:lst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ctr"/>
            <a:r>
              <a:rPr lang="he-IL" sz="2000" dirty="0" smtClean="0">
                <a:latin typeface="Fb Pekan Black" panose="02020503050405020304" pitchFamily="18" charset="-79"/>
                <a:cs typeface="Fb Pekan Black" panose="02020503050405020304" pitchFamily="18" charset="-79"/>
              </a:rPr>
              <a:t>במחיקת פוסט:</a:t>
            </a:r>
            <a:endParaRPr lang="he-IL" sz="2000" dirty="0">
              <a:latin typeface="Fb Pekan Black" panose="02020503050405020304" pitchFamily="18" charset="-79"/>
              <a:cs typeface="Fb Pekan Black" panose="02020503050405020304" pitchFamily="18" charset="-79"/>
            </a:endParaRPr>
          </a:p>
        </p:txBody>
      </p:sp>
      <p:sp>
        <p:nvSpPr>
          <p:cNvPr id="19" name="כותרת 1"/>
          <p:cNvSpPr txBox="1">
            <a:spLocks/>
          </p:cNvSpPr>
          <p:nvPr/>
        </p:nvSpPr>
        <p:spPr>
          <a:xfrm>
            <a:off x="9824563" y="1686219"/>
            <a:ext cx="2657045" cy="547934"/>
          </a:xfrm>
          <a:prstGeom prst="rect">
            <a:avLst/>
          </a:prstGeom>
        </p:spPr>
        <p:txBody>
          <a:bodyPr vert="horz" lIns="91440" tIns="45720" rIns="91440" bIns="45720" rtlCol="0" anchor="t">
            <a:noAutofit/>
          </a:bodyPr>
          <a:lst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ctr"/>
            <a:r>
              <a:rPr lang="he-IL" sz="2000" dirty="0" smtClean="0">
                <a:solidFill>
                  <a:schemeClr val="bg1"/>
                </a:solidFill>
                <a:latin typeface="Fb Pekan Black" panose="02020503050405020304" pitchFamily="18" charset="-79"/>
                <a:cs typeface="Fb Pekan Black" panose="02020503050405020304" pitchFamily="18" charset="-79"/>
              </a:rPr>
              <a:t>ביציאה מהאפליקציה:</a:t>
            </a:r>
            <a:endParaRPr lang="he-IL" sz="2000" dirty="0">
              <a:solidFill>
                <a:schemeClr val="bg1"/>
              </a:solidFill>
              <a:latin typeface="Fb Pekan Black" panose="02020503050405020304" pitchFamily="18" charset="-79"/>
              <a:cs typeface="Fb Pekan Black" panose="02020503050405020304" pitchFamily="18" charset="-79"/>
            </a:endParaRPr>
          </a:p>
        </p:txBody>
      </p:sp>
      <p:cxnSp>
        <p:nvCxnSpPr>
          <p:cNvPr id="17" name="מחבר חץ ישר 16"/>
          <p:cNvCxnSpPr/>
          <p:nvPr/>
        </p:nvCxnSpPr>
        <p:spPr>
          <a:xfrm>
            <a:off x="881294" y="4751109"/>
            <a:ext cx="292936" cy="70327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כותרת 1"/>
          <p:cNvSpPr txBox="1">
            <a:spLocks/>
          </p:cNvSpPr>
          <p:nvPr/>
        </p:nvSpPr>
        <p:spPr>
          <a:xfrm>
            <a:off x="950470" y="1272470"/>
            <a:ext cx="2174162" cy="547934"/>
          </a:xfrm>
          <a:prstGeom prst="rect">
            <a:avLst/>
          </a:prstGeom>
        </p:spPr>
        <p:txBody>
          <a:bodyPr vert="horz" lIns="91440" tIns="45720" rIns="91440" bIns="45720" rtlCol="0" anchor="t">
            <a:noAutofit/>
          </a:bodyPr>
          <a:lst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ctr"/>
            <a:r>
              <a:rPr lang="he-IL" sz="1400" dirty="0" smtClean="0">
                <a:latin typeface="Fb Pekan Black" panose="02020503050405020304" pitchFamily="18" charset="-79"/>
                <a:cs typeface="Fb Pekan Black" panose="02020503050405020304" pitchFamily="18" charset="-79"/>
              </a:rPr>
              <a:t>יצירת הודעה אוטומטית </a:t>
            </a:r>
            <a:r>
              <a:rPr lang="he-IL" sz="1400" dirty="0" err="1" smtClean="0">
                <a:latin typeface="Fb Pekan Black" panose="02020503050405020304" pitchFamily="18" charset="-79"/>
                <a:cs typeface="Fb Pekan Black" panose="02020503050405020304" pitchFamily="18" charset="-79"/>
              </a:rPr>
              <a:t>לוותצאפ</a:t>
            </a:r>
            <a:r>
              <a:rPr lang="he-IL" sz="1400" dirty="0" smtClean="0">
                <a:latin typeface="Fb Pekan Black" panose="02020503050405020304" pitchFamily="18" charset="-79"/>
                <a:cs typeface="Fb Pekan Black" panose="02020503050405020304" pitchFamily="18" charset="-79"/>
              </a:rPr>
              <a:t> למי שהעלה את הפוסט:</a:t>
            </a:r>
            <a:endParaRPr lang="he-IL" sz="1400" dirty="0">
              <a:latin typeface="Fb Pekan Black" panose="02020503050405020304" pitchFamily="18" charset="-79"/>
              <a:cs typeface="Fb Pekan Black" panose="02020503050405020304" pitchFamily="18" charset="-79"/>
            </a:endParaRPr>
          </a:p>
        </p:txBody>
      </p:sp>
      <p:sp>
        <p:nvSpPr>
          <p:cNvPr id="22" name="כותרת 1"/>
          <p:cNvSpPr txBox="1">
            <a:spLocks/>
          </p:cNvSpPr>
          <p:nvPr/>
        </p:nvSpPr>
        <p:spPr>
          <a:xfrm>
            <a:off x="3721640" y="1380767"/>
            <a:ext cx="2318277" cy="547934"/>
          </a:xfrm>
          <a:prstGeom prst="rect">
            <a:avLst/>
          </a:prstGeom>
        </p:spPr>
        <p:txBody>
          <a:bodyPr vert="horz" lIns="91440" tIns="45720" rIns="91440" bIns="45720" rtlCol="0" anchor="t">
            <a:noAutofit/>
          </a:bodyPr>
          <a:lst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ctr"/>
            <a:r>
              <a:rPr lang="he-IL" sz="1400" dirty="0" smtClean="0">
                <a:latin typeface="Fb Pekan Black" panose="02020503050405020304" pitchFamily="18" charset="-79"/>
                <a:cs typeface="Fb Pekan Black" panose="02020503050405020304" pitchFamily="18" charset="-79"/>
              </a:rPr>
              <a:t>מעבר לגלריה כאשר רוצים להעלות פוסט \ לעדכן תמונת פרופיל:</a:t>
            </a:r>
            <a:endParaRPr lang="he-IL" sz="1400" dirty="0">
              <a:latin typeface="Fb Pekan Black" panose="02020503050405020304" pitchFamily="18" charset="-79"/>
              <a:cs typeface="Fb Pekan Black" panose="02020503050405020304" pitchFamily="18" charset="-79"/>
            </a:endParaRPr>
          </a:p>
        </p:txBody>
      </p:sp>
    </p:spTree>
    <p:extLst>
      <p:ext uri="{BB962C8B-B14F-4D97-AF65-F5344CB8AC3E}">
        <p14:creationId xmlns:p14="http://schemas.microsoft.com/office/powerpoint/2010/main" val="22636067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1"/>
          <p:cNvSpPr>
            <a:spLocks noGrp="1"/>
          </p:cNvSpPr>
          <p:nvPr>
            <p:ph type="title"/>
          </p:nvPr>
        </p:nvSpPr>
        <p:spPr>
          <a:xfrm>
            <a:off x="5580669" y="449345"/>
            <a:ext cx="3674480" cy="785567"/>
          </a:xfrm>
        </p:spPr>
        <p:txBody>
          <a:bodyPr>
            <a:normAutofit fontScale="90000"/>
          </a:bodyPr>
          <a:lstStyle/>
          <a:p>
            <a:pPr algn="r"/>
            <a:r>
              <a:rPr lang="he-IL" sz="4800" dirty="0" smtClean="0">
                <a:latin typeface="Fb Pekan Black" panose="02020503050405020304" pitchFamily="18" charset="-79"/>
                <a:cs typeface="Fb Pekan Black" panose="02020503050405020304" pitchFamily="18" charset="-79"/>
              </a:rPr>
              <a:t>ציון פערים:</a:t>
            </a:r>
            <a:endParaRPr lang="he-IL" sz="4800" dirty="0">
              <a:latin typeface="Fb Pekan Black" panose="02020503050405020304" pitchFamily="18" charset="-79"/>
              <a:cs typeface="Fb Pekan Black" panose="02020503050405020304" pitchFamily="18" charset="-79"/>
            </a:endParaRPr>
          </a:p>
        </p:txBody>
      </p:sp>
      <p:sp>
        <p:nvSpPr>
          <p:cNvPr id="6" name="מציין מיקום תוכן 2"/>
          <p:cNvSpPr>
            <a:spLocks noGrp="1"/>
          </p:cNvSpPr>
          <p:nvPr>
            <p:ph idx="1"/>
          </p:nvPr>
        </p:nvSpPr>
        <p:spPr>
          <a:xfrm>
            <a:off x="650449" y="1423448"/>
            <a:ext cx="8736674" cy="4402316"/>
          </a:xfrm>
        </p:spPr>
        <p:txBody>
          <a:bodyPr>
            <a:normAutofit/>
          </a:bodyPr>
          <a:lstStyle/>
          <a:p>
            <a:pPr>
              <a:lnSpc>
                <a:spcPct val="150000"/>
              </a:lnSpc>
            </a:pPr>
            <a:r>
              <a:rPr lang="he-IL" sz="1600" dirty="0" smtClean="0"/>
              <a:t>נתינת במה באפליקציה </a:t>
            </a:r>
            <a:r>
              <a:rPr lang="he-IL" sz="1600" dirty="0"/>
              <a:t>לעסקים קטנים ורשתות </a:t>
            </a:r>
            <a:r>
              <a:rPr lang="he-IL" sz="1600" dirty="0" smtClean="0"/>
              <a:t>שתאפשר </a:t>
            </a:r>
            <a:r>
              <a:rPr lang="he-IL" sz="1600" dirty="0"/>
              <a:t>שיתופי פעולה בין העסקים למשתמשים. </a:t>
            </a:r>
            <a:r>
              <a:rPr lang="he-IL" sz="1600" dirty="0" smtClean="0"/>
              <a:t>בנוסף נתינת הרשאה </a:t>
            </a:r>
            <a:r>
              <a:rPr lang="he-IL" sz="1600" dirty="0"/>
              <a:t>מיוחדת לסטייליסטים להעלות המלצות, להעביר ביקורת למשתמשים רשומים "ולמועדון הלקוחות" </a:t>
            </a:r>
            <a:r>
              <a:rPr lang="he-IL" sz="1600" dirty="0" smtClean="0"/>
              <a:t>שלה</a:t>
            </a:r>
            <a:r>
              <a:rPr lang="he-IL" dirty="0"/>
              <a:t> </a:t>
            </a:r>
            <a:r>
              <a:rPr lang="he-IL" dirty="0" smtClean="0"/>
              <a:t>- </a:t>
            </a:r>
            <a:r>
              <a:rPr lang="he-IL" sz="1600" dirty="0" smtClean="0"/>
              <a:t>כשניסינו לחשוב איך לבצע את הרעיון, הבנו שהוא לא מספיק מבוסס ומפורט. הבנו שזה עוד מערכת שלמה שנרצה להשקיע בה מחשבה ותכנון קונספטואלי ונעדיף להשאיר את זה לפרויקט גמר.</a:t>
            </a:r>
          </a:p>
          <a:p>
            <a:pPr>
              <a:lnSpc>
                <a:spcPct val="150000"/>
              </a:lnSpc>
            </a:pPr>
            <a:r>
              <a:rPr lang="he-IL" sz="1600" dirty="0" smtClean="0"/>
              <a:t>אפשרות למשתמשים לעקוב אחר משתמשים אחרים, היסטוריית לוקים וארון לוקים – פיצ'רים שראינו אותם כטובים ומשפרים את האפליקציה אך לא הספקנו לממש.</a:t>
            </a:r>
          </a:p>
          <a:p>
            <a:pPr>
              <a:lnSpc>
                <a:spcPct val="150000"/>
              </a:lnSpc>
            </a:pPr>
            <a:r>
              <a:rPr lang="he-IL" sz="1600" dirty="0" smtClean="0"/>
              <a:t>עריכת תמונה לפני העלאתה לאפליקציה – ניסינו כמה ספריות הקשורות בנושא אך הן כבר לא עדכניות בתוכנה והעדפנו להשקיע את הזמן בדברים בתעדוף גבוה יותר.</a:t>
            </a:r>
            <a:endParaRPr lang="he-IL" sz="1600" dirty="0"/>
          </a:p>
        </p:txBody>
      </p:sp>
    </p:spTree>
    <p:extLst>
      <p:ext uri="{BB962C8B-B14F-4D97-AF65-F5344CB8AC3E}">
        <p14:creationId xmlns:p14="http://schemas.microsoft.com/office/powerpoint/2010/main" val="31273465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1"/>
          <p:cNvSpPr>
            <a:spLocks noGrp="1"/>
          </p:cNvSpPr>
          <p:nvPr>
            <p:ph type="title"/>
          </p:nvPr>
        </p:nvSpPr>
        <p:spPr>
          <a:xfrm>
            <a:off x="5580669" y="449345"/>
            <a:ext cx="3674480" cy="785567"/>
          </a:xfrm>
        </p:spPr>
        <p:txBody>
          <a:bodyPr>
            <a:normAutofit fontScale="90000"/>
          </a:bodyPr>
          <a:lstStyle/>
          <a:p>
            <a:pPr algn="r"/>
            <a:r>
              <a:rPr lang="he-IL" sz="4800" dirty="0" smtClean="0">
                <a:latin typeface="Fb Pekan Black" panose="02020503050405020304" pitchFamily="18" charset="-79"/>
                <a:cs typeface="Fb Pekan Black" panose="02020503050405020304" pitchFamily="18" charset="-79"/>
              </a:rPr>
              <a:t>קישור </a:t>
            </a:r>
            <a:r>
              <a:rPr lang="he-IL" sz="4800" dirty="0" err="1" smtClean="0">
                <a:latin typeface="Fb Pekan Black" panose="02020503050405020304" pitchFamily="18" charset="-79"/>
                <a:cs typeface="Fb Pekan Black" panose="02020503050405020304" pitchFamily="18" charset="-79"/>
              </a:rPr>
              <a:t>לגיטאב</a:t>
            </a:r>
            <a:r>
              <a:rPr lang="he-IL" sz="4800" dirty="0" smtClean="0">
                <a:latin typeface="Fb Pekan Black" panose="02020503050405020304" pitchFamily="18" charset="-79"/>
                <a:cs typeface="Fb Pekan Black" panose="02020503050405020304" pitchFamily="18" charset="-79"/>
              </a:rPr>
              <a:t>:</a:t>
            </a:r>
            <a:endParaRPr lang="he-IL" sz="4800" dirty="0">
              <a:latin typeface="Fb Pekan Black" panose="02020503050405020304" pitchFamily="18" charset="-79"/>
              <a:cs typeface="Fb Pekan Black" panose="02020503050405020304" pitchFamily="18" charset="-79"/>
            </a:endParaRPr>
          </a:p>
        </p:txBody>
      </p:sp>
      <p:sp>
        <p:nvSpPr>
          <p:cNvPr id="6" name="מציין מיקום תוכן 2"/>
          <p:cNvSpPr>
            <a:spLocks noGrp="1"/>
          </p:cNvSpPr>
          <p:nvPr>
            <p:ph idx="1"/>
          </p:nvPr>
        </p:nvSpPr>
        <p:spPr>
          <a:xfrm>
            <a:off x="650449" y="1423448"/>
            <a:ext cx="8736674" cy="4402316"/>
          </a:xfrm>
        </p:spPr>
        <p:txBody>
          <a:bodyPr>
            <a:normAutofit/>
          </a:bodyPr>
          <a:lstStyle/>
          <a:p>
            <a:pPr>
              <a:lnSpc>
                <a:spcPct val="150000"/>
              </a:lnSpc>
            </a:pPr>
            <a:r>
              <a:rPr lang="he-IL" sz="1600" dirty="0" err="1" smtClean="0"/>
              <a:t>גיטאב</a:t>
            </a:r>
            <a:r>
              <a:rPr lang="he-IL" sz="1600" dirty="0" smtClean="0"/>
              <a:t> של כל </a:t>
            </a:r>
            <a:r>
              <a:rPr lang="he-IL" sz="1600" dirty="0" err="1" smtClean="0"/>
              <a:t>הקלאסים</a:t>
            </a:r>
            <a:r>
              <a:rPr lang="he-IL" sz="1600" dirty="0" smtClean="0"/>
              <a:t>:</a:t>
            </a:r>
          </a:p>
          <a:p>
            <a:pPr>
              <a:lnSpc>
                <a:spcPct val="150000"/>
              </a:lnSpc>
            </a:pPr>
            <a:r>
              <a:rPr lang="en-US" sz="1600" dirty="0">
                <a:hlinkClick r:id="rId2"/>
              </a:rPr>
              <a:t>https://</a:t>
            </a:r>
            <a:r>
              <a:rPr lang="en-US" sz="1600" dirty="0" smtClean="0">
                <a:hlinkClick r:id="rId2"/>
              </a:rPr>
              <a:t>github.com/stavzilber21/chic_it_app</a:t>
            </a:r>
            <a:endParaRPr lang="he-IL" sz="1600" dirty="0" smtClean="0"/>
          </a:p>
          <a:p>
            <a:pPr>
              <a:lnSpc>
                <a:spcPct val="150000"/>
              </a:lnSpc>
            </a:pPr>
            <a:r>
              <a:rPr lang="he-IL" sz="1600" dirty="0" err="1" smtClean="0"/>
              <a:t>גיטאב</a:t>
            </a:r>
            <a:r>
              <a:rPr lang="he-IL" sz="1600" dirty="0" smtClean="0"/>
              <a:t> של השרת:</a:t>
            </a:r>
          </a:p>
          <a:p>
            <a:pPr>
              <a:lnSpc>
                <a:spcPct val="150000"/>
              </a:lnSpc>
            </a:pPr>
            <a:r>
              <a:rPr lang="en-US" sz="1600" dirty="0">
                <a:hlinkClick r:id="rId3"/>
              </a:rPr>
              <a:t>https://</a:t>
            </a:r>
            <a:r>
              <a:rPr lang="en-US" sz="1600" dirty="0" smtClean="0">
                <a:hlinkClick r:id="rId3"/>
              </a:rPr>
              <a:t>github.com/stavzilber21/chic-it-server</a:t>
            </a:r>
            <a:endParaRPr lang="en-US" sz="1600" dirty="0" smtClean="0"/>
          </a:p>
          <a:p>
            <a:pPr>
              <a:lnSpc>
                <a:spcPct val="150000"/>
              </a:lnSpc>
            </a:pPr>
            <a:endParaRPr lang="he-IL" sz="1600" dirty="0"/>
          </a:p>
        </p:txBody>
      </p:sp>
    </p:spTree>
    <p:extLst>
      <p:ext uri="{BB962C8B-B14F-4D97-AF65-F5344CB8AC3E}">
        <p14:creationId xmlns:p14="http://schemas.microsoft.com/office/powerpoint/2010/main" val="29708681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a:xfrm>
            <a:off x="1026125" y="1291473"/>
            <a:ext cx="8596668" cy="5566527"/>
          </a:xfrm>
        </p:spPr>
        <p:txBody>
          <a:bodyPr>
            <a:noAutofit/>
          </a:bodyPr>
          <a:lstStyle/>
          <a:p>
            <a:pPr>
              <a:lnSpc>
                <a:spcPct val="160000"/>
              </a:lnSpc>
            </a:pPr>
            <a:r>
              <a:rPr lang="he-IL" sz="1600" b="1" dirty="0"/>
              <a:t>למי מיועדת </a:t>
            </a:r>
            <a:r>
              <a:rPr lang="he-IL" sz="1600" b="1" dirty="0" smtClean="0"/>
              <a:t>המערכת:</a:t>
            </a:r>
            <a:endParaRPr lang="he-IL" sz="1600" dirty="0" smtClean="0"/>
          </a:p>
          <a:p>
            <a:pPr>
              <a:lnSpc>
                <a:spcPct val="160000"/>
              </a:lnSpc>
            </a:pPr>
            <a:r>
              <a:rPr lang="he-IL" sz="1600" dirty="0" smtClean="0"/>
              <a:t>לכל </a:t>
            </a:r>
            <a:r>
              <a:rPr lang="he-IL" sz="1600" dirty="0"/>
              <a:t>בן אדם הרוצה השראה ללוקים, רעיונות איפה לקנות </a:t>
            </a:r>
            <a:r>
              <a:rPr lang="he-IL" sz="1600" dirty="0" smtClean="0"/>
              <a:t>בגדים, פלטפורמה ליצור קשר עם אנשים אחרים על מנת להשכיר \ לקנות יש שנייה בגדים.</a:t>
            </a:r>
          </a:p>
          <a:p>
            <a:pPr>
              <a:lnSpc>
                <a:spcPct val="160000"/>
              </a:lnSpc>
            </a:pPr>
            <a:r>
              <a:rPr lang="he-IL" sz="1600" b="1" dirty="0" smtClean="0"/>
              <a:t>מה </a:t>
            </a:r>
            <a:r>
              <a:rPr lang="he-IL" sz="1600" b="1" dirty="0"/>
              <a:t>תורמת המערכת לשיפור </a:t>
            </a:r>
            <a:r>
              <a:rPr lang="he-IL" sz="1600" b="1" dirty="0" smtClean="0"/>
              <a:t>המצב:</a:t>
            </a:r>
          </a:p>
          <a:p>
            <a:pPr>
              <a:lnSpc>
                <a:spcPct val="150000"/>
              </a:lnSpc>
            </a:pPr>
            <a:r>
              <a:rPr lang="he-IL" sz="1600" dirty="0" smtClean="0"/>
              <a:t>המערכת תורמת בכך שהמשתמש יכול להתרשם מלוקים שונים של משתמשים אחרים לקחת מהם השראה ובכך להצליח להתלבש יותר יפה </a:t>
            </a:r>
            <a:r>
              <a:rPr lang="he-IL" sz="1600" dirty="0" err="1" smtClean="0"/>
              <a:t>וב"שיק</a:t>
            </a:r>
            <a:r>
              <a:rPr lang="he-IL" sz="1600" dirty="0" smtClean="0"/>
              <a:t>". ניתן ליצור קשר עם המשתמש ולשאול שאלות נוספות. כמו כן ניתן לפרסם לוקים למכירה / השכרה וכך כשראיתי משהו יפה גם אם אין אותו כבר בחנות ניתן להשיג בעזרת האפליקציה. המערכת תשפר את המצב גם כאדם באופן פרטי שתיתן לו השראה </a:t>
            </a:r>
            <a:r>
              <a:rPr lang="he-IL" sz="1600" dirty="0" err="1" smtClean="0"/>
              <a:t>וכו</a:t>
            </a:r>
            <a:r>
              <a:rPr lang="he-IL" sz="1600" dirty="0" smtClean="0"/>
              <a:t>. בהמשך יהיה ניתן </a:t>
            </a:r>
            <a:r>
              <a:rPr lang="he-IL" sz="1600" dirty="0" err="1" smtClean="0"/>
              <a:t>להרשם</a:t>
            </a:r>
            <a:r>
              <a:rPr lang="he-IL" sz="1600" dirty="0" smtClean="0"/>
              <a:t> לאפליקציה כבעל עסק, לפרסם פריטים של החנות, לתת הטבות </a:t>
            </a:r>
            <a:r>
              <a:rPr lang="he-IL" sz="1600" dirty="0" err="1" smtClean="0"/>
              <a:t>וכו</a:t>
            </a:r>
            <a:r>
              <a:rPr lang="he-IL" sz="1600" dirty="0" smtClean="0"/>
              <a:t>'.</a:t>
            </a:r>
          </a:p>
          <a:p>
            <a:pPr>
              <a:lnSpc>
                <a:spcPct val="150000"/>
              </a:lnSpc>
            </a:pPr>
            <a:r>
              <a:rPr lang="he-IL" sz="1600" b="1" dirty="0" smtClean="0"/>
              <a:t>מערכות דומות:</a:t>
            </a:r>
          </a:p>
          <a:p>
            <a:pPr>
              <a:lnSpc>
                <a:spcPct val="150000"/>
              </a:lnSpc>
            </a:pPr>
            <a:r>
              <a:rPr lang="en-US" sz="1600" dirty="0" err="1" smtClean="0"/>
              <a:t>Shein,instegram</a:t>
            </a:r>
            <a:endParaRPr lang="he-IL" sz="1600" dirty="0" smtClean="0"/>
          </a:p>
          <a:p>
            <a:pPr>
              <a:lnSpc>
                <a:spcPct val="150000"/>
              </a:lnSpc>
            </a:pPr>
            <a:endParaRPr lang="he-IL" sz="1600" dirty="0" smtClean="0"/>
          </a:p>
        </p:txBody>
      </p:sp>
      <p:sp>
        <p:nvSpPr>
          <p:cNvPr id="4" name="כותרת 1"/>
          <p:cNvSpPr>
            <a:spLocks noGrp="1"/>
          </p:cNvSpPr>
          <p:nvPr>
            <p:ph type="title"/>
          </p:nvPr>
        </p:nvSpPr>
        <p:spPr>
          <a:xfrm>
            <a:off x="4496586" y="505906"/>
            <a:ext cx="4852831" cy="785567"/>
          </a:xfrm>
        </p:spPr>
        <p:txBody>
          <a:bodyPr>
            <a:normAutofit fontScale="90000"/>
          </a:bodyPr>
          <a:lstStyle/>
          <a:p>
            <a:pPr algn="r"/>
            <a:r>
              <a:rPr lang="he-IL" sz="4800" dirty="0">
                <a:latin typeface="Fb Pekan Black" panose="02020503050405020304" pitchFamily="18" charset="-79"/>
                <a:cs typeface="Fb Pekan Black" panose="02020503050405020304" pitchFamily="18" charset="-79"/>
              </a:rPr>
              <a:t>תיאור </a:t>
            </a:r>
            <a:r>
              <a:rPr lang="he-IL" sz="4800" dirty="0" smtClean="0">
                <a:latin typeface="Fb Pekan Black" panose="02020503050405020304" pitchFamily="18" charset="-79"/>
                <a:cs typeface="Fb Pekan Black" panose="02020503050405020304" pitchFamily="18" charset="-79"/>
              </a:rPr>
              <a:t>המערכת - המשך:</a:t>
            </a:r>
            <a:endParaRPr lang="he-IL" sz="4800" dirty="0">
              <a:latin typeface="Fb Pekan Black" panose="02020503050405020304" pitchFamily="18" charset="-79"/>
              <a:cs typeface="Fb Pekan Black" panose="02020503050405020304" pitchFamily="18" charset="-79"/>
            </a:endParaRPr>
          </a:p>
        </p:txBody>
      </p:sp>
    </p:spTree>
    <p:extLst>
      <p:ext uri="{BB962C8B-B14F-4D97-AF65-F5344CB8AC3E}">
        <p14:creationId xmlns:p14="http://schemas.microsoft.com/office/powerpoint/2010/main" val="6312634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וידאו של WhatsApp‏ 2023-01-12 בשעה 17.03.2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645979" y="310305"/>
            <a:ext cx="2566283" cy="5702851"/>
          </a:xfrm>
          <a:prstGeom prst="rect">
            <a:avLst/>
          </a:prstGeom>
        </p:spPr>
      </p:pic>
      <p:sp>
        <p:nvSpPr>
          <p:cNvPr id="5" name="כותרת 1"/>
          <p:cNvSpPr>
            <a:spLocks noGrp="1"/>
          </p:cNvSpPr>
          <p:nvPr>
            <p:ph type="title"/>
          </p:nvPr>
        </p:nvSpPr>
        <p:spPr>
          <a:xfrm>
            <a:off x="7013544" y="1282655"/>
            <a:ext cx="2347273" cy="1879075"/>
          </a:xfrm>
        </p:spPr>
        <p:txBody>
          <a:bodyPr>
            <a:normAutofit/>
          </a:bodyPr>
          <a:lstStyle/>
          <a:p>
            <a:pPr algn="ctr"/>
            <a:r>
              <a:rPr lang="he-IL" sz="4800" dirty="0" smtClean="0">
                <a:latin typeface="Fb Pekan Black" panose="02020503050405020304" pitchFamily="18" charset="-79"/>
                <a:cs typeface="Fb Pekan Black" panose="02020503050405020304" pitchFamily="18" charset="-79"/>
              </a:rPr>
              <a:t>סרטון להמחשה:</a:t>
            </a:r>
            <a:endParaRPr lang="he-IL" sz="4800" dirty="0">
              <a:latin typeface="Fb Pekan Black" panose="02020503050405020304" pitchFamily="18" charset="-79"/>
              <a:cs typeface="Fb Pekan Black" panose="02020503050405020304" pitchFamily="18" charset="-79"/>
            </a:endParaRPr>
          </a:p>
        </p:txBody>
      </p:sp>
    </p:spTree>
    <p:extLst>
      <p:ext uri="{BB962C8B-B14F-4D97-AF65-F5344CB8AC3E}">
        <p14:creationId xmlns:p14="http://schemas.microsoft.com/office/powerpoint/2010/main" val="22683125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a:xfrm>
            <a:off x="875297" y="1594980"/>
            <a:ext cx="8596668" cy="3880773"/>
          </a:xfrm>
        </p:spPr>
        <p:txBody>
          <a:bodyPr>
            <a:normAutofit lnSpcReduction="10000"/>
          </a:bodyPr>
          <a:lstStyle/>
          <a:p>
            <a:pPr>
              <a:lnSpc>
                <a:spcPct val="150000"/>
              </a:lnSpc>
            </a:pPr>
            <a:r>
              <a:rPr lang="he-IL" sz="1600" b="1" dirty="0" smtClean="0"/>
              <a:t>פונקציונאליות:</a:t>
            </a:r>
          </a:p>
          <a:p>
            <a:pPr>
              <a:lnSpc>
                <a:spcPct val="150000"/>
              </a:lnSpc>
            </a:pPr>
            <a:r>
              <a:rPr lang="he-IL" sz="1600" dirty="0" smtClean="0"/>
              <a:t>פרסום </a:t>
            </a:r>
            <a:r>
              <a:rPr lang="he-IL" sz="1600" dirty="0"/>
              <a:t>לוק (תמונה) עם תיוג של חנות </a:t>
            </a:r>
            <a:r>
              <a:rPr lang="he-IL" sz="1600" dirty="0" smtClean="0"/>
              <a:t>ומחיר.</a:t>
            </a:r>
          </a:p>
          <a:p>
            <a:pPr>
              <a:lnSpc>
                <a:spcPct val="150000"/>
              </a:lnSpc>
            </a:pPr>
            <a:r>
              <a:rPr lang="he-IL" sz="1600" dirty="0" smtClean="0"/>
              <a:t>חיפוש לוק – לפי תיאורו (מה כולל הלוק, פריטי לבוש, צבעים), לפי חנות, או לפי טווח מחירים ספציפי.</a:t>
            </a:r>
          </a:p>
          <a:p>
            <a:pPr>
              <a:lnSpc>
                <a:spcPct val="150000"/>
              </a:lnSpc>
            </a:pPr>
            <a:r>
              <a:rPr lang="he-IL" sz="1600" dirty="0" smtClean="0"/>
              <a:t>צפייה ב"עמוד הפרופיל שלי" ופוסטים שאהבתי, אפשרות למחוק </a:t>
            </a:r>
            <a:r>
              <a:rPr lang="he-IL" sz="1600" dirty="0" err="1" smtClean="0"/>
              <a:t>פוסטים</a:t>
            </a:r>
            <a:r>
              <a:rPr lang="he-IL" sz="1600" dirty="0" smtClean="0"/>
              <a:t>.</a:t>
            </a:r>
          </a:p>
          <a:p>
            <a:pPr>
              <a:lnSpc>
                <a:spcPct val="150000"/>
              </a:lnSpc>
            </a:pPr>
            <a:r>
              <a:rPr lang="he-IL" sz="1600" b="1" dirty="0" smtClean="0"/>
              <a:t>לא פונקציונאליות</a:t>
            </a:r>
            <a:r>
              <a:rPr lang="he-IL" sz="1600" b="1" dirty="0"/>
              <a:t>:</a:t>
            </a:r>
          </a:p>
          <a:p>
            <a:pPr>
              <a:lnSpc>
                <a:spcPct val="150000"/>
              </a:lnSpc>
            </a:pPr>
            <a:r>
              <a:rPr lang="he-IL" sz="1600" dirty="0"/>
              <a:t>ממשק נח למשתמש והבנה מהירה בתפעול של האפליקציה </a:t>
            </a:r>
            <a:r>
              <a:rPr lang="he-IL" sz="1600" dirty="0" smtClean="0"/>
              <a:t>ומטרתה</a:t>
            </a:r>
            <a:r>
              <a:rPr lang="he-IL" sz="1600" dirty="0"/>
              <a:t> </a:t>
            </a:r>
            <a:r>
              <a:rPr lang="he-IL" sz="1600" dirty="0" smtClean="0"/>
              <a:t>– </a:t>
            </a:r>
            <a:r>
              <a:rPr lang="en-US" sz="1600" dirty="0" smtClean="0"/>
              <a:t>usability</a:t>
            </a:r>
            <a:r>
              <a:rPr lang="he-IL" dirty="0" smtClean="0"/>
              <a:t>.</a:t>
            </a:r>
            <a:endParaRPr lang="he-IL" sz="1600" dirty="0" smtClean="0"/>
          </a:p>
          <a:p>
            <a:pPr>
              <a:lnSpc>
                <a:spcPct val="150000"/>
              </a:lnSpc>
            </a:pPr>
            <a:r>
              <a:rPr lang="he-IL" sz="1600" dirty="0"/>
              <a:t>עדכון </a:t>
            </a:r>
            <a:r>
              <a:rPr lang="he-IL" sz="1600" dirty="0" err="1"/>
              <a:t>הפיד</a:t>
            </a:r>
            <a:r>
              <a:rPr lang="he-IL" sz="1600" dirty="0"/>
              <a:t> בתמונות </a:t>
            </a:r>
            <a:r>
              <a:rPr lang="he-IL" sz="1600" dirty="0" smtClean="0"/>
              <a:t>העדכניות ביותר – </a:t>
            </a:r>
            <a:r>
              <a:rPr lang="en-US" sz="1600" dirty="0" smtClean="0"/>
              <a:t>maintainability</a:t>
            </a:r>
            <a:r>
              <a:rPr lang="he-IL" sz="1600" dirty="0" smtClean="0"/>
              <a:t>.</a:t>
            </a:r>
          </a:p>
          <a:p>
            <a:pPr>
              <a:lnSpc>
                <a:spcPct val="150000"/>
              </a:lnSpc>
            </a:pPr>
            <a:r>
              <a:rPr lang="he-IL" sz="1600" dirty="0"/>
              <a:t>שימוש בטיחותי ואמין במידה ובגד ניתן למכירה או </a:t>
            </a:r>
            <a:r>
              <a:rPr lang="he-IL" sz="1600" dirty="0" smtClean="0"/>
              <a:t>להשכרה</a:t>
            </a:r>
            <a:r>
              <a:rPr lang="he-IL" sz="1600" dirty="0"/>
              <a:t> </a:t>
            </a:r>
            <a:r>
              <a:rPr lang="he-IL" sz="1600" dirty="0" smtClean="0"/>
              <a:t>– </a:t>
            </a:r>
            <a:r>
              <a:rPr lang="en-US" sz="1600" dirty="0" smtClean="0"/>
              <a:t>security</a:t>
            </a:r>
            <a:r>
              <a:rPr lang="he-IL" sz="1600" dirty="0" smtClean="0"/>
              <a:t>.</a:t>
            </a:r>
            <a:endParaRPr lang="he-IL" sz="1600" dirty="0"/>
          </a:p>
        </p:txBody>
      </p:sp>
      <p:sp>
        <p:nvSpPr>
          <p:cNvPr id="4" name="כותרת 1"/>
          <p:cNvSpPr>
            <a:spLocks noGrp="1"/>
          </p:cNvSpPr>
          <p:nvPr>
            <p:ph type="title"/>
          </p:nvPr>
        </p:nvSpPr>
        <p:spPr>
          <a:xfrm>
            <a:off x="677334" y="609600"/>
            <a:ext cx="8596668" cy="851555"/>
          </a:xfrm>
        </p:spPr>
        <p:txBody>
          <a:bodyPr>
            <a:normAutofit/>
          </a:bodyPr>
          <a:lstStyle/>
          <a:p>
            <a:pPr algn="r"/>
            <a:r>
              <a:rPr lang="he-IL" sz="4800" dirty="0" smtClean="0">
                <a:latin typeface="Fb Pekan Black" panose="02020503050405020304" pitchFamily="18" charset="-79"/>
                <a:cs typeface="Fb Pekan Black" panose="02020503050405020304" pitchFamily="18" charset="-79"/>
              </a:rPr>
              <a:t>דרישות המערכת:</a:t>
            </a:r>
            <a:endParaRPr lang="he-IL" sz="4800" dirty="0">
              <a:latin typeface="Fb Pekan Black" panose="02020503050405020304" pitchFamily="18" charset="-79"/>
              <a:cs typeface="Fb Pekan Black" panose="02020503050405020304" pitchFamily="18" charset="-79"/>
            </a:endParaRPr>
          </a:p>
        </p:txBody>
      </p:sp>
    </p:spTree>
    <p:extLst>
      <p:ext uri="{BB962C8B-B14F-4D97-AF65-F5344CB8AC3E}">
        <p14:creationId xmlns:p14="http://schemas.microsoft.com/office/powerpoint/2010/main" val="16837814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a:xfrm>
            <a:off x="875297" y="1594980"/>
            <a:ext cx="8596668" cy="3880773"/>
          </a:xfrm>
        </p:spPr>
        <p:txBody>
          <a:bodyPr>
            <a:normAutofit lnSpcReduction="10000"/>
          </a:bodyPr>
          <a:lstStyle/>
          <a:p>
            <a:pPr>
              <a:lnSpc>
                <a:spcPct val="150000"/>
              </a:lnSpc>
            </a:pPr>
            <a:r>
              <a:rPr lang="he-IL" sz="1600" dirty="0" smtClean="0"/>
              <a:t>אפשרות </a:t>
            </a:r>
            <a:r>
              <a:rPr lang="he-IL" sz="1600" dirty="0" err="1" smtClean="0"/>
              <a:t>להכנס</a:t>
            </a:r>
            <a:r>
              <a:rPr lang="he-IL" sz="1600" dirty="0" smtClean="0"/>
              <a:t> דרך 2 הרשאות שונות – משתמש ויוצר.</a:t>
            </a:r>
          </a:p>
          <a:p>
            <a:pPr>
              <a:lnSpc>
                <a:spcPct val="150000"/>
              </a:lnSpc>
            </a:pPr>
            <a:r>
              <a:rPr lang="he-IL" b="1" dirty="0" smtClean="0"/>
              <a:t>יוצר: </a:t>
            </a:r>
            <a:r>
              <a:rPr lang="he-IL" sz="1600" dirty="0" smtClean="0"/>
              <a:t>מפרסם פוסט(לוק) שאליו מצורף: תיאור, חנות, מחיר ומה מטרתו: השראה, מכירה, השכרה וכן מצב הבגד.</a:t>
            </a:r>
          </a:p>
          <a:p>
            <a:pPr>
              <a:lnSpc>
                <a:spcPct val="150000"/>
              </a:lnSpc>
            </a:pPr>
            <a:r>
              <a:rPr lang="he-IL" b="1" dirty="0" smtClean="0"/>
              <a:t>משתמש:</a:t>
            </a:r>
            <a:r>
              <a:rPr lang="he-IL" sz="1600" dirty="0" smtClean="0"/>
              <a:t>  היכולת להסתכל ב"דף הבית" של האפליקציה ולגלול </a:t>
            </a:r>
            <a:r>
              <a:rPr lang="he-IL" sz="1600" dirty="0" err="1" smtClean="0"/>
              <a:t>בפיד</a:t>
            </a:r>
            <a:r>
              <a:rPr lang="he-IL" sz="1600" dirty="0" smtClean="0"/>
              <a:t>. ניתנת כמובן האפשרות לחפש לפי תיאור מסוים, פריט לבוש שהוא מעוניין לחפש, ניתן לחפש גם לפי חנות ולפי טווח המחירים.</a:t>
            </a:r>
          </a:p>
          <a:p>
            <a:pPr>
              <a:lnSpc>
                <a:spcPct val="150000"/>
              </a:lnSpc>
            </a:pPr>
            <a:r>
              <a:rPr lang="he-IL" sz="1600" dirty="0" smtClean="0"/>
              <a:t>עמוד פרופיל בו ניתן לערוך את הפרטים שלי, לראות את הלוקים שפרסמתי ואת הלוקים שאהבתי.</a:t>
            </a:r>
          </a:p>
          <a:p>
            <a:pPr>
              <a:lnSpc>
                <a:spcPct val="150000"/>
              </a:lnSpc>
            </a:pPr>
            <a:r>
              <a:rPr lang="he-IL" sz="1600" dirty="0" smtClean="0"/>
              <a:t>לעשות "לייק" לפוסט, פעולה זו מוסיפה את הלוק הזה ל"לוקים שאהבתי" וכך יהיה ניתן למצוא אותה שוב בקלות דרך עמוד הפרופיל.</a:t>
            </a:r>
            <a:endParaRPr lang="he-IL" sz="1600" dirty="0"/>
          </a:p>
        </p:txBody>
      </p:sp>
      <p:sp>
        <p:nvSpPr>
          <p:cNvPr id="4" name="כותרת 1"/>
          <p:cNvSpPr>
            <a:spLocks noGrp="1"/>
          </p:cNvSpPr>
          <p:nvPr>
            <p:ph type="title"/>
          </p:nvPr>
        </p:nvSpPr>
        <p:spPr>
          <a:xfrm>
            <a:off x="677334" y="609600"/>
            <a:ext cx="8596668" cy="851555"/>
          </a:xfrm>
        </p:spPr>
        <p:txBody>
          <a:bodyPr>
            <a:normAutofit/>
          </a:bodyPr>
          <a:lstStyle/>
          <a:p>
            <a:pPr algn="r"/>
            <a:r>
              <a:rPr lang="he-IL" sz="4800" dirty="0" err="1">
                <a:latin typeface="Fb Pekan Black" panose="02020503050405020304" pitchFamily="18" charset="-79"/>
                <a:cs typeface="Fb Pekan Black" panose="02020503050405020304" pitchFamily="18" charset="-79"/>
              </a:rPr>
              <a:t>פ'יצרים</a:t>
            </a:r>
            <a:r>
              <a:rPr lang="he-IL" sz="4800" dirty="0">
                <a:latin typeface="Fb Pekan Black" panose="02020503050405020304" pitchFamily="18" charset="-79"/>
                <a:cs typeface="Fb Pekan Black" panose="02020503050405020304" pitchFamily="18" charset="-79"/>
              </a:rPr>
              <a:t> מרכזיים </a:t>
            </a:r>
            <a:r>
              <a:rPr lang="he-IL" sz="4800" dirty="0" smtClean="0">
                <a:latin typeface="Fb Pekan Black" panose="02020503050405020304" pitchFamily="18" charset="-79"/>
                <a:cs typeface="Fb Pekan Black" panose="02020503050405020304" pitchFamily="18" charset="-79"/>
              </a:rPr>
              <a:t>למימוש:</a:t>
            </a:r>
            <a:endParaRPr lang="he-IL" sz="4800" dirty="0">
              <a:latin typeface="Fb Pekan Black" panose="02020503050405020304" pitchFamily="18" charset="-79"/>
              <a:cs typeface="Fb Pekan Black" panose="02020503050405020304" pitchFamily="18" charset="-79"/>
            </a:endParaRPr>
          </a:p>
        </p:txBody>
      </p:sp>
    </p:spTree>
    <p:extLst>
      <p:ext uri="{BB962C8B-B14F-4D97-AF65-F5344CB8AC3E}">
        <p14:creationId xmlns:p14="http://schemas.microsoft.com/office/powerpoint/2010/main" val="9522251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1"/>
          <p:cNvSpPr>
            <a:spLocks noGrp="1"/>
          </p:cNvSpPr>
          <p:nvPr>
            <p:ph type="title"/>
          </p:nvPr>
        </p:nvSpPr>
        <p:spPr>
          <a:xfrm>
            <a:off x="677334" y="609600"/>
            <a:ext cx="8596668" cy="851555"/>
          </a:xfrm>
        </p:spPr>
        <p:txBody>
          <a:bodyPr>
            <a:normAutofit/>
          </a:bodyPr>
          <a:lstStyle/>
          <a:p>
            <a:pPr algn="r"/>
            <a:r>
              <a:rPr lang="he-IL" sz="4800" dirty="0">
                <a:latin typeface="Fb Pekan Black" panose="02020503050405020304" pitchFamily="18" charset="-79"/>
                <a:cs typeface="Fb Pekan Black" panose="02020503050405020304" pitchFamily="18" charset="-79"/>
              </a:rPr>
              <a:t>תרשימי </a:t>
            </a:r>
            <a:r>
              <a:rPr lang="en-US" sz="4800" dirty="0" smtClean="0"/>
              <a:t> UML </a:t>
            </a:r>
            <a:r>
              <a:rPr lang="he-IL" sz="4800" dirty="0" smtClean="0">
                <a:latin typeface="Fb Pekan Black" panose="02020503050405020304" pitchFamily="18" charset="-79"/>
                <a:cs typeface="Fb Pekan Black" panose="02020503050405020304" pitchFamily="18" charset="-79"/>
              </a:rPr>
              <a:t>נבחרים:</a:t>
            </a:r>
            <a:endParaRPr lang="he-IL" sz="4800" dirty="0">
              <a:latin typeface="Fb Pekan Black" panose="02020503050405020304" pitchFamily="18" charset="-79"/>
              <a:cs typeface="Fb Pekan Black" panose="02020503050405020304" pitchFamily="18" charset="-79"/>
            </a:endParaRPr>
          </a:p>
        </p:txBody>
      </p:sp>
      <p:sp>
        <p:nvSpPr>
          <p:cNvPr id="2" name="מציין מיקום תוכן 1"/>
          <p:cNvSpPr>
            <a:spLocks noGrp="1"/>
          </p:cNvSpPr>
          <p:nvPr>
            <p:ph idx="1"/>
          </p:nvPr>
        </p:nvSpPr>
        <p:spPr>
          <a:xfrm>
            <a:off x="7305773" y="1576128"/>
            <a:ext cx="1968229" cy="592038"/>
          </a:xfrm>
        </p:spPr>
        <p:txBody>
          <a:bodyPr>
            <a:normAutofit/>
          </a:bodyPr>
          <a:lstStyle/>
          <a:p>
            <a:r>
              <a:rPr lang="en-US" sz="2000" dirty="0" smtClean="0"/>
              <a:t>Use cases</a:t>
            </a:r>
            <a:r>
              <a:rPr lang="he-IL" sz="2000" dirty="0" smtClean="0"/>
              <a:t>:</a:t>
            </a:r>
            <a:endParaRPr lang="he-IL" sz="2000" dirty="0"/>
          </a:p>
        </p:txBody>
      </p:sp>
      <p:pic>
        <p:nvPicPr>
          <p:cNvPr id="5" name="תמונה 4" descr="C:\Users\User\AppData\Local\Packages\5319275A.WhatsAppDesktop_cv1g1gvanyjgm\TempState\383EE1CDE01ED0FB9D3D3086A796737D\תמונה של WhatsApp‏ 2022-12-28 בשעה 17.42.38.jpg"/>
          <p:cNvPicPr/>
          <p:nvPr/>
        </p:nvPicPr>
        <p:blipFill rotWithShape="1">
          <a:blip r:embed="rId2">
            <a:extLst>
              <a:ext uri="{28A0092B-C50C-407E-A947-70E740481C1C}">
                <a14:useLocalDpi xmlns:a14="http://schemas.microsoft.com/office/drawing/2010/main" val="0"/>
              </a:ext>
            </a:extLst>
          </a:blip>
          <a:srcRect t="4314" r="1867"/>
          <a:stretch/>
        </p:blipFill>
        <p:spPr bwMode="auto">
          <a:xfrm>
            <a:off x="1565092" y="2168166"/>
            <a:ext cx="7252682" cy="414482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424095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1"/>
          <p:cNvSpPr>
            <a:spLocks noGrp="1"/>
          </p:cNvSpPr>
          <p:nvPr>
            <p:ph type="title"/>
          </p:nvPr>
        </p:nvSpPr>
        <p:spPr>
          <a:xfrm>
            <a:off x="677334" y="609600"/>
            <a:ext cx="8596668" cy="851555"/>
          </a:xfrm>
        </p:spPr>
        <p:txBody>
          <a:bodyPr>
            <a:normAutofit/>
          </a:bodyPr>
          <a:lstStyle/>
          <a:p>
            <a:pPr algn="r"/>
            <a:r>
              <a:rPr lang="he-IL" sz="4800" dirty="0">
                <a:latin typeface="Fb Pekan Black" panose="02020503050405020304" pitchFamily="18" charset="-79"/>
                <a:cs typeface="Fb Pekan Black" panose="02020503050405020304" pitchFamily="18" charset="-79"/>
              </a:rPr>
              <a:t>תרשימי </a:t>
            </a:r>
            <a:r>
              <a:rPr lang="en-US" sz="4800" dirty="0" smtClean="0"/>
              <a:t> UML </a:t>
            </a:r>
            <a:r>
              <a:rPr lang="he-IL" sz="4800" dirty="0" smtClean="0">
                <a:latin typeface="Fb Pekan Black" panose="02020503050405020304" pitchFamily="18" charset="-79"/>
                <a:cs typeface="Fb Pekan Black" panose="02020503050405020304" pitchFamily="18" charset="-79"/>
              </a:rPr>
              <a:t>נבחרים:</a:t>
            </a:r>
            <a:endParaRPr lang="he-IL" sz="4800" dirty="0">
              <a:latin typeface="Fb Pekan Black" panose="02020503050405020304" pitchFamily="18" charset="-79"/>
              <a:cs typeface="Fb Pekan Black" panose="02020503050405020304" pitchFamily="18" charset="-79"/>
            </a:endParaRPr>
          </a:p>
        </p:txBody>
      </p:sp>
      <p:sp>
        <p:nvSpPr>
          <p:cNvPr id="2" name="מציין מיקום תוכן 1"/>
          <p:cNvSpPr>
            <a:spLocks noGrp="1"/>
          </p:cNvSpPr>
          <p:nvPr>
            <p:ph idx="1"/>
          </p:nvPr>
        </p:nvSpPr>
        <p:spPr>
          <a:xfrm>
            <a:off x="7145519" y="1576128"/>
            <a:ext cx="2128484" cy="592038"/>
          </a:xfrm>
        </p:spPr>
        <p:txBody>
          <a:bodyPr>
            <a:normAutofit fontScale="92500"/>
          </a:bodyPr>
          <a:lstStyle/>
          <a:p>
            <a:r>
              <a:rPr lang="en-US" sz="2000" dirty="0"/>
              <a:t>Class diagram</a:t>
            </a:r>
            <a:r>
              <a:rPr lang="he-IL" sz="2000" dirty="0" smtClean="0"/>
              <a:t>:</a:t>
            </a:r>
            <a:endParaRPr lang="he-IL" sz="2000" dirty="0"/>
          </a:p>
        </p:txBody>
      </p:sp>
      <p:pic>
        <p:nvPicPr>
          <p:cNvPr id="6" name="תמונה 5" descr="C:\Users\User\AppData\Local\Packages\5319275A.WhatsAppDesktop_cv1g1gvanyjgm\TempState\D07030BF4F79FDB47561D1D6D70828BC\תמונה של WhatsApp‏ 2022-12-29 בשעה 13.15.40.jpg"/>
          <p:cNvPicPr/>
          <p:nvPr/>
        </p:nvPicPr>
        <p:blipFill rotWithShape="1">
          <a:blip r:embed="rId2">
            <a:extLst>
              <a:ext uri="{28A0092B-C50C-407E-A947-70E740481C1C}">
                <a14:useLocalDpi xmlns:a14="http://schemas.microsoft.com/office/drawing/2010/main" val="0"/>
              </a:ext>
            </a:extLst>
          </a:blip>
          <a:srcRect l="18628" t="26866" r="23941" b="7926"/>
          <a:stretch/>
        </p:blipFill>
        <p:spPr bwMode="auto">
          <a:xfrm>
            <a:off x="677334" y="1461155"/>
            <a:ext cx="4230370" cy="2700655"/>
          </a:xfrm>
          <a:prstGeom prst="rect">
            <a:avLst/>
          </a:prstGeom>
          <a:noFill/>
          <a:ln>
            <a:noFill/>
          </a:ln>
          <a:extLst>
            <a:ext uri="{53640926-AAD7-44D8-BBD7-CCE9431645EC}">
              <a14:shadowObscured xmlns:a14="http://schemas.microsoft.com/office/drawing/2010/main"/>
            </a:ext>
          </a:extLst>
        </p:spPr>
      </p:pic>
      <p:pic>
        <p:nvPicPr>
          <p:cNvPr id="7" name="תמונה 6" descr="C:\Users\User\AppData\Local\Packages\5319275A.WhatsAppDesktop_cv1g1gvanyjgm\TempState\984FAFABD1DF5143B9ADC43C0C8864B7\תמונה של WhatsApp‏ 2022-12-29 בשעה 13.17.30.jpg"/>
          <p:cNvPicPr/>
          <p:nvPr/>
        </p:nvPicPr>
        <p:blipFill rotWithShape="1">
          <a:blip r:embed="rId3">
            <a:extLst>
              <a:ext uri="{28A0092B-C50C-407E-A947-70E740481C1C}">
                <a14:useLocalDpi xmlns:a14="http://schemas.microsoft.com/office/drawing/2010/main" val="0"/>
              </a:ext>
            </a:extLst>
          </a:blip>
          <a:srcRect l="22635" t="32962" r="26557" b="8390"/>
          <a:stretch/>
        </p:blipFill>
        <p:spPr bwMode="auto">
          <a:xfrm>
            <a:off x="5806286" y="2168166"/>
            <a:ext cx="4806950" cy="31210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930677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1"/>
          <p:cNvSpPr>
            <a:spLocks noGrp="1"/>
          </p:cNvSpPr>
          <p:nvPr>
            <p:ph type="title"/>
          </p:nvPr>
        </p:nvSpPr>
        <p:spPr>
          <a:xfrm>
            <a:off x="677334" y="609600"/>
            <a:ext cx="8596668" cy="851555"/>
          </a:xfrm>
        </p:spPr>
        <p:txBody>
          <a:bodyPr>
            <a:normAutofit/>
          </a:bodyPr>
          <a:lstStyle/>
          <a:p>
            <a:pPr algn="r"/>
            <a:r>
              <a:rPr lang="he-IL" sz="4800" dirty="0">
                <a:latin typeface="Fb Pekan Black" panose="02020503050405020304" pitchFamily="18" charset="-79"/>
                <a:cs typeface="Fb Pekan Black" panose="02020503050405020304" pitchFamily="18" charset="-79"/>
              </a:rPr>
              <a:t>תרשימי </a:t>
            </a:r>
            <a:r>
              <a:rPr lang="en-US" sz="4800" dirty="0" smtClean="0"/>
              <a:t> UML </a:t>
            </a:r>
            <a:r>
              <a:rPr lang="he-IL" sz="4800" dirty="0" smtClean="0">
                <a:latin typeface="Fb Pekan Black" panose="02020503050405020304" pitchFamily="18" charset="-79"/>
                <a:cs typeface="Fb Pekan Black" panose="02020503050405020304" pitchFamily="18" charset="-79"/>
              </a:rPr>
              <a:t>נבחרים:</a:t>
            </a:r>
            <a:endParaRPr lang="he-IL" sz="4800" dirty="0">
              <a:latin typeface="Fb Pekan Black" panose="02020503050405020304" pitchFamily="18" charset="-79"/>
              <a:cs typeface="Fb Pekan Black" panose="02020503050405020304" pitchFamily="18" charset="-79"/>
            </a:endParaRPr>
          </a:p>
        </p:txBody>
      </p:sp>
      <p:sp>
        <p:nvSpPr>
          <p:cNvPr id="2" name="מציין מיקום תוכן 1"/>
          <p:cNvSpPr>
            <a:spLocks noGrp="1"/>
          </p:cNvSpPr>
          <p:nvPr>
            <p:ph idx="1"/>
          </p:nvPr>
        </p:nvSpPr>
        <p:spPr>
          <a:xfrm>
            <a:off x="6033155" y="1576128"/>
            <a:ext cx="3240848" cy="592038"/>
          </a:xfrm>
        </p:spPr>
        <p:txBody>
          <a:bodyPr>
            <a:normAutofit/>
          </a:bodyPr>
          <a:lstStyle/>
          <a:p>
            <a:r>
              <a:rPr lang="en-US" sz="2000" dirty="0"/>
              <a:t>Class diagram</a:t>
            </a:r>
            <a:r>
              <a:rPr lang="he-IL" sz="2000" dirty="0" smtClean="0"/>
              <a:t>: המשך</a:t>
            </a:r>
            <a:endParaRPr lang="he-IL" sz="2000" dirty="0"/>
          </a:p>
        </p:txBody>
      </p:sp>
      <p:pic>
        <p:nvPicPr>
          <p:cNvPr id="8" name="תמונה 7" descr="C:\Users\User\AppData\Local\Packages\5319275A.WhatsAppDesktop_cv1g1gvanyjgm\TempState\43E7E441DA64A55DDD18BD4F172EF4FE\תמונה של WhatsApp‏ 2022-12-29 בשעה 13.17.19.jpg"/>
          <p:cNvPicPr/>
          <p:nvPr/>
        </p:nvPicPr>
        <p:blipFill rotWithShape="1">
          <a:blip r:embed="rId2">
            <a:extLst>
              <a:ext uri="{28A0092B-C50C-407E-A947-70E740481C1C}">
                <a14:useLocalDpi xmlns:a14="http://schemas.microsoft.com/office/drawing/2010/main" val="0"/>
              </a:ext>
            </a:extLst>
          </a:blip>
          <a:srcRect l="23609" t="33419" r="42437" b="7844"/>
          <a:stretch/>
        </p:blipFill>
        <p:spPr bwMode="auto">
          <a:xfrm>
            <a:off x="434041" y="1576128"/>
            <a:ext cx="4541627" cy="4415093"/>
          </a:xfrm>
          <a:prstGeom prst="rect">
            <a:avLst/>
          </a:prstGeom>
          <a:noFill/>
          <a:ln>
            <a:noFill/>
          </a:ln>
          <a:extLst>
            <a:ext uri="{53640926-AAD7-44D8-BBD7-CCE9431645EC}">
              <a14:shadowObscured xmlns:a14="http://schemas.microsoft.com/office/drawing/2010/main"/>
            </a:ext>
          </a:extLst>
        </p:spPr>
      </p:pic>
      <p:pic>
        <p:nvPicPr>
          <p:cNvPr id="9" name="תמונה 8" descr="C:\Users\User\AppData\Local\Packages\5319275A.WhatsAppDesktop_cv1g1gvanyjgm\TempState\2D395D6553DA353B8537417283047C1F\תמונה של WhatsApp‏ 2022-12-29 בשעה 13.15.59.jpg"/>
          <p:cNvPicPr/>
          <p:nvPr/>
        </p:nvPicPr>
        <p:blipFill rotWithShape="1">
          <a:blip r:embed="rId3">
            <a:extLst>
              <a:ext uri="{28A0092B-C50C-407E-A947-70E740481C1C}">
                <a14:useLocalDpi xmlns:a14="http://schemas.microsoft.com/office/drawing/2010/main" val="0"/>
              </a:ext>
            </a:extLst>
          </a:blip>
          <a:srcRect l="19489" t="26151" r="45554" b="7809"/>
          <a:stretch/>
        </p:blipFill>
        <p:spPr bwMode="auto">
          <a:xfrm>
            <a:off x="5414675" y="2283139"/>
            <a:ext cx="3859327" cy="410065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77838640"/>
      </p:ext>
    </p:extLst>
  </p:cSld>
  <p:clrMapOvr>
    <a:masterClrMapping/>
  </p:clrMapOvr>
  <p:timing>
    <p:tnLst>
      <p:par>
        <p:cTn id="1" dur="indefinite" restart="never" nodeType="tmRoot"/>
      </p:par>
    </p:tn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פיאה">
  <a:themeElements>
    <a:clrScheme name="פיאה">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פיאה">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פיאה">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TM02892315[[fn=קווים דקיקים]]</Template>
  <TotalTime>325</TotalTime>
  <Words>841</Words>
  <Application>Microsoft Office PowerPoint</Application>
  <PresentationFormat>מסך רחב</PresentationFormat>
  <Paragraphs>109</Paragraphs>
  <Slides>24</Slides>
  <Notes>0</Notes>
  <HiddenSlides>0</HiddenSlides>
  <MMClips>2</MMClips>
  <ScaleCrop>false</ScaleCrop>
  <HeadingPairs>
    <vt:vector size="6" baseType="variant">
      <vt:variant>
        <vt:lpstr>גופנים בשימוש</vt:lpstr>
      </vt:variant>
      <vt:variant>
        <vt:i4>9</vt:i4>
      </vt:variant>
      <vt:variant>
        <vt:lpstr>ערכת נושא</vt:lpstr>
      </vt:variant>
      <vt:variant>
        <vt:i4>2</vt:i4>
      </vt:variant>
      <vt:variant>
        <vt:lpstr>כותרות שקופיות</vt:lpstr>
      </vt:variant>
      <vt:variant>
        <vt:i4>24</vt:i4>
      </vt:variant>
    </vt:vector>
  </HeadingPairs>
  <TitlesOfParts>
    <vt:vector size="35" baseType="lpstr">
      <vt:lpstr>Arial</vt:lpstr>
      <vt:lpstr>Calibri</vt:lpstr>
      <vt:lpstr>Calibri Light</vt:lpstr>
      <vt:lpstr>Fb Pekan Black</vt:lpstr>
      <vt:lpstr>Gisha</vt:lpstr>
      <vt:lpstr>Times New Roman</vt:lpstr>
      <vt:lpstr>Trebuchet MS</vt:lpstr>
      <vt:lpstr>Wingdings 2</vt:lpstr>
      <vt:lpstr>Wingdings 3</vt:lpstr>
      <vt:lpstr>HDOfficeLightV0</vt:lpstr>
      <vt:lpstr>פיאה</vt:lpstr>
      <vt:lpstr>מצגת של PowerPoint‏</vt:lpstr>
      <vt:lpstr>תיאור המערכת:</vt:lpstr>
      <vt:lpstr>תיאור המערכת - המשך:</vt:lpstr>
      <vt:lpstr>סרטון להמחשה:</vt:lpstr>
      <vt:lpstr>דרישות המערכת:</vt:lpstr>
      <vt:lpstr>פ'יצרים מרכזיים למימוש:</vt:lpstr>
      <vt:lpstr>תרשימי  UML נבחרים:</vt:lpstr>
      <vt:lpstr>תרשימי  UML נבחרים:</vt:lpstr>
      <vt:lpstr>תרשימי  UML נבחרים:</vt:lpstr>
      <vt:lpstr>תרשימי  UML נבחרים:</vt:lpstr>
      <vt:lpstr>תרשימי  UML נבחרים:</vt:lpstr>
      <vt:lpstr>תרשימי  UML נבחרים:</vt:lpstr>
      <vt:lpstr>תרשימי  UML נבחרים:</vt:lpstr>
      <vt:lpstr>מיפוי טכנולוגי:</vt:lpstr>
      <vt:lpstr>מצגת של PowerPoint‏</vt:lpstr>
      <vt:lpstr>השרת:</vt:lpstr>
      <vt:lpstr>מצגת של PowerPoint‏</vt:lpstr>
      <vt:lpstr>תיאור המערכת:</vt:lpstr>
      <vt:lpstr>תיאור המערכת:</vt:lpstr>
      <vt:lpstr>תיאור המערכת – בחירה בלקוח :</vt:lpstr>
      <vt:lpstr>תיאור המערכת – בחירה ביוצר תוכן :</vt:lpstr>
      <vt:lpstr>מרכיבי תצוגה נוספים:</vt:lpstr>
      <vt:lpstr>ציון פערים:</vt:lpstr>
      <vt:lpstr>קישור לגיטאב:</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User</dc:creator>
  <cp:lastModifiedBy>User</cp:lastModifiedBy>
  <cp:revision>45</cp:revision>
  <dcterms:created xsi:type="dcterms:W3CDTF">2023-01-07T18:49:32Z</dcterms:created>
  <dcterms:modified xsi:type="dcterms:W3CDTF">2023-01-14T17:52:39Z</dcterms:modified>
</cp:coreProperties>
</file>